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8" r:id="rId6"/>
    <p:sldId id="269" r:id="rId7"/>
    <p:sldId id="270" r:id="rId8"/>
    <p:sldId id="263" r:id="rId9"/>
    <p:sldId id="264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CEA"/>
    <a:srgbClr val="36C2EA"/>
    <a:srgbClr val="59DEFD"/>
    <a:srgbClr val="FDFEFB"/>
    <a:srgbClr val="FEF1BD"/>
    <a:srgbClr val="317B7D"/>
    <a:srgbClr val="42C6B6"/>
    <a:srgbClr val="7A3BCD"/>
    <a:srgbClr val="8A65E5"/>
    <a:srgbClr val="8CD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C181-01DC-4E80-B14C-330990F74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184C9-11F9-42CD-87FA-F821BDA13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C94F3-3E85-4D4E-B9B1-392A4337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E554E-29C6-4CA9-832B-8586670F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1E085-6D8F-4664-A7D0-3F5B668F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6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7284-DB2C-4473-B980-9C5CDFF7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397DC-86D0-4FDA-B5E7-C302489A0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BAEA-C1F5-4053-8869-A6082FEC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98BA-52D0-4FC8-A0F4-CE89FB30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F56A-4337-42FA-B63F-4EBDC1EF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4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9B9A7-E48D-4627-9A23-4C301D31F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A5D67-0985-4E54-A756-1E7B0E3F1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3793-C407-4572-B339-31B62ACC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56BF-3708-431F-A150-E9251922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9DE1E-6C87-48C8-B5C5-26BE13AC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4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03C2-6361-4D09-97D6-E9619452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55CFC-79B0-4815-AC46-29D97F6D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8C9B5-F25F-4265-A6C2-3ACB58E5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5365-5B40-46D9-A43A-73D76D98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3D0B-1310-4667-88A8-9E236F22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1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F04B-75DA-4CFE-83C3-CCC8EB6E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4BD0-AB9A-4C35-B220-1B5847141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1CAE8-4569-4E5A-A077-47C17015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5094-1B23-43D8-B8D5-F8EE0397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7DF5-2E75-4E0C-A170-8F22D24C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ECEB-C003-4DE9-A1DF-0F5FC888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DF87-ED9F-482F-9B31-A33AA095A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BA9DC-35F5-4603-8A78-75D080C2C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8AD29-85D0-4BE4-8140-F152B497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82137-41D3-4E02-8845-7A6FE385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890AB-6F80-4A16-8786-EAE9BF50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7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23A3-584E-48DB-84BF-E4107703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394C9-7FF4-4C24-804A-9C02930C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41A7E-A6CB-4673-8D1F-EBB1A5DDE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8677A-69E8-4079-9271-ABA97CAC5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38954-D58A-4AA7-B8FC-E915B2B9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50119-0C46-480C-81CA-07ED60B2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0B43A-85F4-4A44-9015-487DF022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94DF2-0680-4B6D-8262-CBE872B9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8262-4D44-4298-BC2E-E89A16F1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9E394-14FF-4B5F-87FA-F37D2C60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F664A-000D-41B3-AE1A-D0580061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4E5BE-EA81-4314-8008-1B53B96E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81BE0-2767-47E2-BA0A-A7B58646B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41BAD-A99D-457D-8BEC-509AA894C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E085-74F8-4F82-87D0-439C01D5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0A0D-956D-4F34-A05A-74D4BBED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895A-F5E9-4742-BA9D-BD10F1F7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4DC75-42E8-4837-9082-1C0B4828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B7873-DDB9-40BB-92EA-F230DB77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6F40-9A7E-4659-9B2F-31745D0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7D747-3191-4BFA-A18A-0A3C991E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3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E090-D1E0-4757-8E6E-0BA27CF2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34090-9AA4-4A15-833E-88B9CAACF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3268F-44AC-410D-B339-7C234C138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7A73D-8E7C-4B1B-9C2A-DC419922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3BC63-365D-463F-A7DE-9E7C00CF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FA628-3D4C-4B7D-B9FD-D3F17597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4F7F9-B765-45C8-B14B-C7822A35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6301-9997-44B5-8C2D-C5AD3792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8ADC-499F-4297-BA07-59B7A2B91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3BE0D-7C6D-4142-A19E-11BAE271ABC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6396D-0AEA-40DB-A1EB-CE2E5E69C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F4BF1-FF9E-485C-B7A0-287412908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83302-60EC-44B1-858B-42A1459B2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17/06/relationships/model3d" Target="../media/model3d4.glb"/><Relationship Id="rId5" Type="http://schemas.openxmlformats.org/officeDocument/2006/relationships/image" Target="../media/image2.png"/><Relationship Id="rId1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microsoft.com/office/2017/06/relationships/model3d" Target="../media/model3d1.glb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microsoft.com/office/2017/06/relationships/model3d" Target="../media/model3d2.glb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18" Type="http://schemas.openxmlformats.org/officeDocument/2006/relationships/image" Target="../media/image7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slide" Target="slide4.xml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slide" Target="slide9.xml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slide" Target="slide4.xml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7" Type="http://schemas.microsoft.com/office/2017/06/relationships/model3d" Target="../media/model3d2.glb"/><Relationship Id="rId12" Type="http://schemas.openxmlformats.org/officeDocument/2006/relationships/slide" Target="slide3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24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slide" Target="slide4.xml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9.png"/><Relationship Id="rId22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image" Target="../media/image19.png"/><Relationship Id="rId7" Type="http://schemas.microsoft.com/office/2017/06/relationships/model3d" Target="../media/model3d2.glb"/><Relationship Id="rId12" Type="http://schemas.openxmlformats.org/officeDocument/2006/relationships/slide" Target="slide3.xml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20.png"/><Relationship Id="rId10" Type="http://schemas.openxmlformats.org/officeDocument/2006/relationships/slide" Target="slide4.xml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0.png"/><Relationship Id="rId22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7" Type="http://schemas.microsoft.com/office/2017/06/relationships/model3d" Target="../media/model3d2.glb"/><Relationship Id="rId12" Type="http://schemas.openxmlformats.org/officeDocument/2006/relationships/slide" Target="slide3.xml"/><Relationship Id="rId17" Type="http://schemas.openxmlformats.org/officeDocument/2006/relationships/image" Target="../media/image12.png"/><Relationship Id="rId25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17/06/relationships/model3d" Target="../media/model3d3.glb"/><Relationship Id="rId10" Type="http://schemas.openxmlformats.org/officeDocument/2006/relationships/slide" Target="slide4.xml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9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.png"/><Relationship Id="rId26" Type="http://schemas.openxmlformats.org/officeDocument/2006/relationships/image" Target="../media/image24.png"/><Relationship Id="rId34" Type="http://schemas.openxmlformats.org/officeDocument/2006/relationships/slide" Target="slide4.xml"/><Relationship Id="rId42" Type="http://schemas.openxmlformats.org/officeDocument/2006/relationships/image" Target="../media/image13.png"/><Relationship Id="rId47" Type="http://schemas.openxmlformats.org/officeDocument/2006/relationships/image" Target="../media/image24.png"/><Relationship Id="rId33" Type="http://schemas.openxmlformats.org/officeDocument/2006/relationships/image" Target="../media/image3.png"/><Relationship Id="rId38" Type="http://schemas.openxmlformats.org/officeDocument/2006/relationships/image" Target="../media/image9.png"/><Relationship Id="rId46" Type="http://schemas.microsoft.com/office/2017/06/relationships/model3d" Target="../media/model3d3.glb"/><Relationship Id="rId2" Type="http://schemas.openxmlformats.org/officeDocument/2006/relationships/image" Target="../media/image22.png"/><Relationship Id="rId29" Type="http://schemas.microsoft.com/office/2017/06/relationships/model3d" Target="../media/model3d1.glb"/><Relationship Id="rId41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32" Type="http://schemas.microsoft.com/office/2017/06/relationships/model3d" Target="../media/model3d2.glb"/><Relationship Id="rId37" Type="http://schemas.openxmlformats.org/officeDocument/2006/relationships/image" Target="../media/image5.png"/><Relationship Id="rId40" Type="http://schemas.openxmlformats.org/officeDocument/2006/relationships/image" Target="../media/image11.png"/><Relationship Id="rId45" Type="http://schemas.openxmlformats.org/officeDocument/2006/relationships/image" Target="../media/image16.png"/><Relationship Id="rId23" Type="http://schemas.openxmlformats.org/officeDocument/2006/relationships/slide" Target="slide9.xml"/><Relationship Id="rId28" Type="http://schemas.openxmlformats.org/officeDocument/2006/relationships/image" Target="../media/image1.png"/><Relationship Id="rId5" Type="http://schemas.openxmlformats.org/officeDocument/2006/relationships/image" Target="../media/image2.png"/><Relationship Id="rId36" Type="http://schemas.openxmlformats.org/officeDocument/2006/relationships/slide" Target="slide3.xml"/><Relationship Id="rId31" Type="http://schemas.openxmlformats.org/officeDocument/2006/relationships/image" Target="../media/image4.png"/><Relationship Id="rId44" Type="http://schemas.openxmlformats.org/officeDocument/2006/relationships/image" Target="../media/image15.png"/><Relationship Id="rId27" Type="http://schemas.openxmlformats.org/officeDocument/2006/relationships/image" Target="../media/image37.png"/><Relationship Id="rId30" Type="http://schemas.openxmlformats.org/officeDocument/2006/relationships/image" Target="../media/image2.png"/><Relationship Id="rId9" Type="http://schemas.openxmlformats.org/officeDocument/2006/relationships/image" Target="../media/image3.png"/><Relationship Id="rId35" Type="http://schemas.openxmlformats.org/officeDocument/2006/relationships/image" Target="../media/image6.png"/><Relationship Id="rId4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25.png"/><Relationship Id="rId3" Type="http://schemas.microsoft.com/office/2017/06/relationships/model3d" Target="../media/model3d1.glb"/><Relationship Id="rId21" Type="http://schemas.openxmlformats.org/officeDocument/2006/relationships/image" Target="../media/image25.png"/><Relationship Id="rId7" Type="http://schemas.microsoft.com/office/2017/06/relationships/model3d" Target="../media/model3d2.glb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20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slide" Target="slide9.xml"/><Relationship Id="rId10" Type="http://schemas.openxmlformats.org/officeDocument/2006/relationships/slide" Target="slide4.xml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28.png"/><Relationship Id="rId1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17/06/relationships/model3d" Target="../media/model3d4.glb"/><Relationship Id="rId1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F26FDF-CED3-4291-B092-266E6F2B9124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78ACF-FB3F-4F8B-A45C-2B16FFB37BA2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6FF13C-33DB-4239-A31E-284C0CED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5573">
            <a:off x="1247774" y="2152649"/>
            <a:ext cx="2501900" cy="3752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4892EA-C6A0-4DBF-970A-B1FFC1D122F1}"/>
              </a:ext>
            </a:extLst>
          </p:cNvPr>
          <p:cNvSpPr txBox="1"/>
          <p:nvPr/>
        </p:nvSpPr>
        <p:spPr>
          <a:xfrm>
            <a:off x="2016323" y="1033016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Model for Route Optimization in Urban Transportation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BA11D426-DF5B-433A-998A-C001BBBB4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7437518"/>
                  </p:ext>
                </p:extLst>
              </p:nvPr>
            </p:nvGraphicFramePr>
            <p:xfrm>
              <a:off x="10464986" y="5126949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BA11D426-DF5B-433A-998A-C001BBBB4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4986" y="5126949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A5AAFA0-B5A2-442D-93E4-2C2863694EAE}"/>
              </a:ext>
            </a:extLst>
          </p:cNvPr>
          <p:cNvSpPr txBox="1"/>
          <p:nvPr/>
        </p:nvSpPr>
        <p:spPr>
          <a:xfrm>
            <a:off x="3371850" y="2705725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DE2F22-1A7E-4A0B-BE78-78687FAE3FFC}"/>
              </a:ext>
            </a:extLst>
          </p:cNvPr>
          <p:cNvSpPr/>
          <p:nvPr/>
        </p:nvSpPr>
        <p:spPr>
          <a:xfrm>
            <a:off x="3679031" y="5126949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587AE151-2C10-4F5D-B91D-7A4F3808F5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67724"/>
                  </p:ext>
                </p:extLst>
              </p:nvPr>
            </p:nvGraphicFramePr>
            <p:xfrm>
              <a:off x="10890560" y="-2072424"/>
              <a:ext cx="1301440" cy="14369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587AE151-2C10-4F5D-B91D-7A4F3808F5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90560" y="-2072424"/>
                <a:ext cx="1301440" cy="14369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87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9" presetClass="emph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3d.view.translation.y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3d.view.scale.x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3d.view.scale.y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3d.view.scale.z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81262" y="-7588059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3E00-A5C1-400C-B8E2-2EEF7F13F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391" y="-7352207"/>
            <a:ext cx="4143953" cy="525199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83A7501-ABD3-45D2-B587-BB489BC8131E}"/>
              </a:ext>
            </a:extLst>
          </p:cNvPr>
          <p:cNvSpPr txBox="1"/>
          <p:nvPr/>
        </p:nvSpPr>
        <p:spPr>
          <a:xfrm>
            <a:off x="5403451" y="-7214925"/>
            <a:ext cx="358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Dijkstra’s Algorithm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F90B6664-6A94-4458-AD9F-204EAD64C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169678"/>
                  </p:ext>
                </p:extLst>
              </p:nvPr>
            </p:nvGraphicFramePr>
            <p:xfrm>
              <a:off x="9696603" y="-8112086"/>
              <a:ext cx="1035697" cy="149178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35697" cy="1491785"/>
                    </a:xfrm>
                    <a:prstGeom prst="rect">
                      <a:avLst/>
                    </a:prstGeom>
                  </am3d:spPr>
                  <am3d:camera>
                    <am3d:pos x="0" y="0" z="63032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666" d="1000000"/>
                    <am3d:preTrans dx="-663647" dy="-22909189" dz="24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-43" ay="539540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66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F90B6664-6A94-4458-AD9F-204EAD64C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6603" y="-8112086"/>
                <a:ext cx="1035697" cy="1491785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95DC4DD-644D-4579-8F2D-CACF2FE7D0FB}"/>
              </a:ext>
            </a:extLst>
          </p:cNvPr>
          <p:cNvSpPr txBox="1"/>
          <p:nvPr/>
        </p:nvSpPr>
        <p:spPr>
          <a:xfrm>
            <a:off x="5770760" y="-6490725"/>
            <a:ext cx="52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MV Boli" panose="02000500030200090000" pitchFamily="2" charset="0"/>
                <a:cs typeface="MV Boli" panose="02000500030200090000" pitchFamily="2" charset="0"/>
              </a:rPr>
              <a:t>d(u) = min(d(u), d(v) + w(u,v))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0A038-5C93-4C1F-96B7-C74773786284}"/>
              </a:ext>
            </a:extLst>
          </p:cNvPr>
          <p:cNvSpPr txBox="1"/>
          <p:nvPr/>
        </p:nvSpPr>
        <p:spPr>
          <a:xfrm>
            <a:off x="5371797" y="-5708666"/>
            <a:ext cx="6088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d(u)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known shortest distance from the start node to node u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shortest distance from the start node to node v (a neighbor)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w(u, 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the weight (or cost) of the edge between node v and node u (e.g., distance or traffic factor)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7EC3-9621-4AB2-A938-BC3E5FDEA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62" y="-3015667"/>
            <a:ext cx="548640" cy="5486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87A6A63-DD03-4CB7-8648-9FD722D4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79" y="997280"/>
            <a:ext cx="7886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8C1D8A-058A-4E52-BA81-C2412A36A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41829"/>
              </p:ext>
            </p:extLst>
          </p:nvPr>
        </p:nvGraphicFramePr>
        <p:xfrm>
          <a:off x="1057616" y="2836101"/>
          <a:ext cx="5809960" cy="2011680"/>
        </p:xfrm>
        <a:graphic>
          <a:graphicData uri="http://schemas.openxmlformats.org/drawingml/2006/table">
            <a:tbl>
              <a:tblPr/>
              <a:tblGrid>
                <a:gridCol w="1161992">
                  <a:extLst>
                    <a:ext uri="{9D8B030D-6E8A-4147-A177-3AD203B41FA5}">
                      <a16:colId xmlns:a16="http://schemas.microsoft.com/office/drawing/2014/main" val="1833221712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3998375481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2421014563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3882938191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1232878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From →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Distance (km)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Traffic 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Adjusted Weight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8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Qara Qarayev → Ziya Bünyadov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1.8 (80%)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17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Ziya Bünyadov → Kürdəxanı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1.7 (70%)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43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Kürdəxanı → MAA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1.6 (60%)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764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46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8" presetClass="emph" presetSubtype="1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6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81262" y="-7588059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5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9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9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3E00-A5C1-400C-B8E2-2EEF7F13F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391" y="-7352207"/>
            <a:ext cx="4143953" cy="525199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83A7501-ABD3-45D2-B587-BB489BC8131E}"/>
              </a:ext>
            </a:extLst>
          </p:cNvPr>
          <p:cNvSpPr txBox="1"/>
          <p:nvPr/>
        </p:nvSpPr>
        <p:spPr>
          <a:xfrm>
            <a:off x="5403451" y="-7214925"/>
            <a:ext cx="358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Dijkstra’s Algorithm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5DC4DD-644D-4579-8F2D-CACF2FE7D0FB}"/>
              </a:ext>
            </a:extLst>
          </p:cNvPr>
          <p:cNvSpPr txBox="1"/>
          <p:nvPr/>
        </p:nvSpPr>
        <p:spPr>
          <a:xfrm>
            <a:off x="5770760" y="-6490725"/>
            <a:ext cx="52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MV Boli" panose="02000500030200090000" pitchFamily="2" charset="0"/>
                <a:cs typeface="MV Boli" panose="02000500030200090000" pitchFamily="2" charset="0"/>
              </a:rPr>
              <a:t>d(u) = min(d(u), d(v) + w(u,v))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0A038-5C93-4C1F-96B7-C74773786284}"/>
              </a:ext>
            </a:extLst>
          </p:cNvPr>
          <p:cNvSpPr txBox="1"/>
          <p:nvPr/>
        </p:nvSpPr>
        <p:spPr>
          <a:xfrm>
            <a:off x="5371797" y="-5708666"/>
            <a:ext cx="6088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d(u)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known shortest distance from the start node to node u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shortest distance from the start node to node v (a neighbor)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w(u, 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the weight (or cost) of the edge between node v and node u (e.g., distance or traffic factor)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7EC3-9621-4AB2-A938-BC3E5FDEA2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62" y="-3015667"/>
            <a:ext cx="548640" cy="548640"/>
          </a:xfrm>
          <a:prstGeom prst="rect">
            <a:avLst/>
          </a:prstGeom>
        </p:spPr>
      </p:pic>
      <p:pic>
        <p:nvPicPr>
          <p:cNvPr id="2" name="PROTOTYPE">
            <a:hlinkClick r:id="" action="ppaction://media"/>
            <a:extLst>
              <a:ext uri="{FF2B5EF4-FFF2-40B4-BE49-F238E27FC236}">
                <a16:creationId xmlns:a16="http://schemas.microsoft.com/office/drawing/2014/main" id="{40E06707-7D03-4561-9E49-9E1FC32B9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57473" y="1048243"/>
            <a:ext cx="8953902" cy="453291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7911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B4F1-CEC7-4A05-98F6-A4C8B86E988C}"/>
              </a:ext>
            </a:extLst>
          </p:cNvPr>
          <p:cNvGrpSpPr/>
          <p:nvPr/>
        </p:nvGrpSpPr>
        <p:grpSpPr>
          <a:xfrm>
            <a:off x="3855602" y="1174444"/>
            <a:ext cx="4480796" cy="4509111"/>
            <a:chOff x="3851921" y="1287644"/>
            <a:chExt cx="4480796" cy="4509111"/>
          </a:xfrm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160C8C1-8185-4478-A908-B01CAA68B677}"/>
                </a:ext>
              </a:extLst>
            </p:cNvPr>
            <p:cNvSpPr/>
            <p:nvPr/>
          </p:nvSpPr>
          <p:spPr>
            <a:xfrm>
              <a:off x="5589517" y="1603418"/>
              <a:ext cx="1005947" cy="1755596"/>
            </a:xfrm>
            <a:custGeom>
              <a:avLst/>
              <a:gdLst>
                <a:gd name="connsiteX0" fmla="*/ 506483 w 1005947"/>
                <a:gd name="connsiteY0" fmla="*/ 0 h 1755596"/>
                <a:gd name="connsiteX1" fmla="*/ 506812 w 1005947"/>
                <a:gd name="connsiteY1" fmla="*/ 246 h 1755596"/>
                <a:gd name="connsiteX2" fmla="*/ 1005947 w 1005947"/>
                <a:gd name="connsiteY2" fmla="*/ 1058639 h 1755596"/>
                <a:gd name="connsiteX3" fmla="*/ 944283 w 1005947"/>
                <a:gd name="connsiteY3" fmla="*/ 1466511 h 1755596"/>
                <a:gd name="connsiteX4" fmla="*/ 922135 w 1005947"/>
                <a:gd name="connsiteY4" fmla="*/ 1527025 h 1755596"/>
                <a:gd name="connsiteX5" fmla="*/ 837711 w 1005947"/>
                <a:gd name="connsiteY5" fmla="*/ 1557924 h 1755596"/>
                <a:gd name="connsiteX6" fmla="*/ 604725 w 1005947"/>
                <a:gd name="connsiteY6" fmla="*/ 1684385 h 1755596"/>
                <a:gd name="connsiteX7" fmla="*/ 509496 w 1005947"/>
                <a:gd name="connsiteY7" fmla="*/ 1755596 h 1755596"/>
                <a:gd name="connsiteX8" fmla="*/ 506470 w 1005947"/>
                <a:gd name="connsiteY8" fmla="*/ 1752846 h 1755596"/>
                <a:gd name="connsiteX9" fmla="*/ 167894 w 1005947"/>
                <a:gd name="connsiteY9" fmla="*/ 1547426 h 1755596"/>
                <a:gd name="connsiteX10" fmla="*/ 77210 w 1005947"/>
                <a:gd name="connsiteY10" fmla="*/ 1514235 h 1755596"/>
                <a:gd name="connsiteX11" fmla="*/ 61664 w 1005947"/>
                <a:gd name="connsiteY11" fmla="*/ 1471760 h 1755596"/>
                <a:gd name="connsiteX12" fmla="*/ 0 w 1005947"/>
                <a:gd name="connsiteY12" fmla="*/ 1063888 h 1755596"/>
                <a:gd name="connsiteX13" fmla="*/ 499135 w 1005947"/>
                <a:gd name="connsiteY13" fmla="*/ 5495 h 1755596"/>
                <a:gd name="connsiteX14" fmla="*/ 506483 w 1005947"/>
                <a:gd name="connsiteY14" fmla="*/ 0 h 175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5947" h="1755596">
                  <a:moveTo>
                    <a:pt x="506483" y="0"/>
                  </a:moveTo>
                  <a:lnTo>
                    <a:pt x="506812" y="246"/>
                  </a:lnTo>
                  <a:cubicBezTo>
                    <a:pt x="811647" y="251817"/>
                    <a:pt x="1005947" y="632537"/>
                    <a:pt x="1005947" y="1058639"/>
                  </a:cubicBezTo>
                  <a:cubicBezTo>
                    <a:pt x="1005947" y="1200673"/>
                    <a:pt x="984358" y="1337664"/>
                    <a:pt x="944283" y="1466511"/>
                  </a:cubicBezTo>
                  <a:lnTo>
                    <a:pt x="922135" y="1527025"/>
                  </a:lnTo>
                  <a:lnTo>
                    <a:pt x="837711" y="1557924"/>
                  </a:lnTo>
                  <a:cubicBezTo>
                    <a:pt x="755664" y="1592628"/>
                    <a:pt x="677695" y="1635088"/>
                    <a:pt x="604725" y="1684385"/>
                  </a:cubicBezTo>
                  <a:lnTo>
                    <a:pt x="509496" y="1755596"/>
                  </a:lnTo>
                  <a:lnTo>
                    <a:pt x="506470" y="1752846"/>
                  </a:lnTo>
                  <a:cubicBezTo>
                    <a:pt x="404859" y="1668989"/>
                    <a:pt x="290966" y="1599481"/>
                    <a:pt x="167894" y="1547426"/>
                  </a:cubicBezTo>
                  <a:lnTo>
                    <a:pt x="77210" y="1514235"/>
                  </a:lnTo>
                  <a:lnTo>
                    <a:pt x="61664" y="1471760"/>
                  </a:lnTo>
                  <a:cubicBezTo>
                    <a:pt x="21589" y="1342913"/>
                    <a:pt x="0" y="1205922"/>
                    <a:pt x="0" y="1063888"/>
                  </a:cubicBezTo>
                  <a:cubicBezTo>
                    <a:pt x="0" y="637786"/>
                    <a:pt x="194301" y="257066"/>
                    <a:pt x="499135" y="5495"/>
                  </a:cubicBezTo>
                  <a:lnTo>
                    <a:pt x="506483" y="0"/>
                  </a:lnTo>
                  <a:close/>
                </a:path>
              </a:pathLst>
            </a:custGeom>
            <a:solidFill>
              <a:srgbClr val="087B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A4C45B-6B07-4E85-AFC2-380C7C963449}"/>
                </a:ext>
              </a:extLst>
            </p:cNvPr>
            <p:cNvSpPr/>
            <p:nvPr/>
          </p:nvSpPr>
          <p:spPr>
            <a:xfrm>
              <a:off x="4168784" y="3043057"/>
              <a:ext cx="1739810" cy="990600"/>
            </a:xfrm>
            <a:custGeom>
              <a:avLst/>
              <a:gdLst>
                <a:gd name="connsiteX0" fmla="*/ 1054737 w 1739810"/>
                <a:gd name="connsiteY0" fmla="*/ 0 h 990600"/>
                <a:gd name="connsiteX1" fmla="*/ 1462609 w 1739810"/>
                <a:gd name="connsiteY1" fmla="*/ 61664 h 990600"/>
                <a:gd name="connsiteX2" fmla="*/ 1497942 w 1739810"/>
                <a:gd name="connsiteY2" fmla="*/ 74596 h 990600"/>
                <a:gd name="connsiteX3" fmla="*/ 1528519 w 1739810"/>
                <a:gd name="connsiteY3" fmla="*/ 158138 h 990600"/>
                <a:gd name="connsiteX4" fmla="*/ 1733939 w 1739810"/>
                <a:gd name="connsiteY4" fmla="*/ 496714 h 990600"/>
                <a:gd name="connsiteX5" fmla="*/ 1739810 w 1739810"/>
                <a:gd name="connsiteY5" fmla="*/ 503174 h 990600"/>
                <a:gd name="connsiteX6" fmla="*/ 1733939 w 1739810"/>
                <a:gd name="connsiteY6" fmla="*/ 509633 h 990600"/>
                <a:gd name="connsiteX7" fmla="*/ 1528519 w 1739810"/>
                <a:gd name="connsiteY7" fmla="*/ 848209 h 990600"/>
                <a:gd name="connsiteX8" fmla="*/ 1504545 w 1739810"/>
                <a:gd name="connsiteY8" fmla="*/ 913713 h 990600"/>
                <a:gd name="connsiteX9" fmla="*/ 1462951 w 1739810"/>
                <a:gd name="connsiteY9" fmla="*/ 928936 h 990600"/>
                <a:gd name="connsiteX10" fmla="*/ 1055079 w 1739810"/>
                <a:gd name="connsiteY10" fmla="*/ 990600 h 990600"/>
                <a:gd name="connsiteX11" fmla="*/ 85211 w 1739810"/>
                <a:gd name="connsiteY11" fmla="*/ 588868 h 990600"/>
                <a:gd name="connsiteX12" fmla="*/ 0 w 1739810"/>
                <a:gd name="connsiteY12" fmla="*/ 495112 h 990600"/>
                <a:gd name="connsiteX13" fmla="*/ 84869 w 1739810"/>
                <a:gd name="connsiteY13" fmla="*/ 401732 h 990600"/>
                <a:gd name="connsiteX14" fmla="*/ 1054737 w 1739810"/>
                <a:gd name="connsiteY1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9810" h="990600">
                  <a:moveTo>
                    <a:pt x="1054737" y="0"/>
                  </a:moveTo>
                  <a:cubicBezTo>
                    <a:pt x="1196771" y="0"/>
                    <a:pt x="1333762" y="21589"/>
                    <a:pt x="1462609" y="61664"/>
                  </a:cubicBezTo>
                  <a:lnTo>
                    <a:pt x="1497942" y="74596"/>
                  </a:lnTo>
                  <a:lnTo>
                    <a:pt x="1528519" y="158138"/>
                  </a:lnTo>
                  <a:cubicBezTo>
                    <a:pt x="1580574" y="281210"/>
                    <a:pt x="1650082" y="395103"/>
                    <a:pt x="1733939" y="496714"/>
                  </a:cubicBezTo>
                  <a:lnTo>
                    <a:pt x="1739810" y="503174"/>
                  </a:lnTo>
                  <a:lnTo>
                    <a:pt x="1733939" y="509633"/>
                  </a:lnTo>
                  <a:cubicBezTo>
                    <a:pt x="1650082" y="611244"/>
                    <a:pt x="1580574" y="725137"/>
                    <a:pt x="1528519" y="848209"/>
                  </a:cubicBezTo>
                  <a:lnTo>
                    <a:pt x="1504545" y="913713"/>
                  </a:lnTo>
                  <a:lnTo>
                    <a:pt x="1462951" y="928936"/>
                  </a:lnTo>
                  <a:cubicBezTo>
                    <a:pt x="1334104" y="969011"/>
                    <a:pt x="1197113" y="990600"/>
                    <a:pt x="1055079" y="990600"/>
                  </a:cubicBezTo>
                  <a:cubicBezTo>
                    <a:pt x="676322" y="990600"/>
                    <a:pt x="333422" y="837079"/>
                    <a:pt x="85211" y="588868"/>
                  </a:cubicBezTo>
                  <a:lnTo>
                    <a:pt x="0" y="495112"/>
                  </a:lnTo>
                  <a:lnTo>
                    <a:pt x="84869" y="401732"/>
                  </a:lnTo>
                  <a:cubicBezTo>
                    <a:pt x="333080" y="153522"/>
                    <a:pt x="675980" y="0"/>
                    <a:pt x="1054737" y="0"/>
                  </a:cubicBezTo>
                  <a:close/>
                </a:path>
              </a:pathLst>
            </a:custGeom>
            <a:solidFill>
              <a:srgbClr val="8CD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BD6351-DB65-46B9-8155-8F421E2F2C6B}"/>
                </a:ext>
              </a:extLst>
            </p:cNvPr>
            <p:cNvSpPr/>
            <p:nvPr/>
          </p:nvSpPr>
          <p:spPr>
            <a:xfrm>
              <a:off x="6278601" y="3053556"/>
              <a:ext cx="1735039" cy="985351"/>
            </a:xfrm>
            <a:custGeom>
              <a:avLst/>
              <a:gdLst>
                <a:gd name="connsiteX0" fmla="*/ 682516 w 1735039"/>
                <a:gd name="connsiteY0" fmla="*/ 0 h 985351"/>
                <a:gd name="connsiteX1" fmla="*/ 1652384 w 1735039"/>
                <a:gd name="connsiteY1" fmla="*/ 401732 h 985351"/>
                <a:gd name="connsiteX2" fmla="*/ 1735039 w 1735039"/>
                <a:gd name="connsiteY2" fmla="*/ 492676 h 985351"/>
                <a:gd name="connsiteX3" fmla="*/ 1652384 w 1735039"/>
                <a:gd name="connsiteY3" fmla="*/ 583619 h 985351"/>
                <a:gd name="connsiteX4" fmla="*/ 682516 w 1735039"/>
                <a:gd name="connsiteY4" fmla="*/ 985351 h 985351"/>
                <a:gd name="connsiteX5" fmla="*/ 274644 w 1735039"/>
                <a:gd name="connsiteY5" fmla="*/ 923687 h 985351"/>
                <a:gd name="connsiteX6" fmla="*/ 239311 w 1735039"/>
                <a:gd name="connsiteY6" fmla="*/ 910755 h 985351"/>
                <a:gd name="connsiteX7" fmla="*/ 208734 w 1735039"/>
                <a:gd name="connsiteY7" fmla="*/ 827213 h 985351"/>
                <a:gd name="connsiteX8" fmla="*/ 3314 w 1735039"/>
                <a:gd name="connsiteY8" fmla="*/ 488637 h 985351"/>
                <a:gd name="connsiteX9" fmla="*/ 0 w 1735039"/>
                <a:gd name="connsiteY9" fmla="*/ 484990 h 985351"/>
                <a:gd name="connsiteX10" fmla="*/ 3656 w 1735039"/>
                <a:gd name="connsiteY10" fmla="*/ 480967 h 985351"/>
                <a:gd name="connsiteX11" fmla="*/ 209076 w 1735039"/>
                <a:gd name="connsiteY11" fmla="*/ 142391 h 985351"/>
                <a:gd name="connsiteX12" fmla="*/ 233051 w 1735039"/>
                <a:gd name="connsiteY12" fmla="*/ 76888 h 985351"/>
                <a:gd name="connsiteX13" fmla="*/ 274644 w 1735039"/>
                <a:gd name="connsiteY13" fmla="*/ 61664 h 985351"/>
                <a:gd name="connsiteX14" fmla="*/ 682516 w 1735039"/>
                <a:gd name="connsiteY14" fmla="*/ 0 h 98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5039" h="985351">
                  <a:moveTo>
                    <a:pt x="682516" y="0"/>
                  </a:moveTo>
                  <a:cubicBezTo>
                    <a:pt x="1061273" y="0"/>
                    <a:pt x="1404173" y="153522"/>
                    <a:pt x="1652384" y="401732"/>
                  </a:cubicBezTo>
                  <a:lnTo>
                    <a:pt x="1735039" y="492676"/>
                  </a:lnTo>
                  <a:lnTo>
                    <a:pt x="1652384" y="583619"/>
                  </a:lnTo>
                  <a:cubicBezTo>
                    <a:pt x="1404173" y="831830"/>
                    <a:pt x="1061273" y="985351"/>
                    <a:pt x="682516" y="985351"/>
                  </a:cubicBezTo>
                  <a:cubicBezTo>
                    <a:pt x="540482" y="985351"/>
                    <a:pt x="403491" y="963762"/>
                    <a:pt x="274644" y="923687"/>
                  </a:cubicBezTo>
                  <a:lnTo>
                    <a:pt x="239311" y="910755"/>
                  </a:lnTo>
                  <a:lnTo>
                    <a:pt x="208734" y="827213"/>
                  </a:lnTo>
                  <a:cubicBezTo>
                    <a:pt x="156679" y="704141"/>
                    <a:pt x="87172" y="590248"/>
                    <a:pt x="3314" y="488637"/>
                  </a:cubicBezTo>
                  <a:lnTo>
                    <a:pt x="0" y="484990"/>
                  </a:lnTo>
                  <a:lnTo>
                    <a:pt x="3656" y="480967"/>
                  </a:lnTo>
                  <a:cubicBezTo>
                    <a:pt x="87514" y="379356"/>
                    <a:pt x="157021" y="265463"/>
                    <a:pt x="209076" y="142391"/>
                  </a:cubicBezTo>
                  <a:lnTo>
                    <a:pt x="233051" y="76888"/>
                  </a:lnTo>
                  <a:lnTo>
                    <a:pt x="274644" y="61664"/>
                  </a:lnTo>
                  <a:cubicBezTo>
                    <a:pt x="403491" y="21589"/>
                    <a:pt x="540482" y="0"/>
                    <a:pt x="682516" y="0"/>
                  </a:cubicBezTo>
                  <a:close/>
                </a:path>
              </a:pathLst>
            </a:custGeom>
            <a:solidFill>
              <a:srgbClr val="8A6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BF8E1F1-F7CE-4267-8800-02F9FD1AF185}"/>
                </a:ext>
              </a:extLst>
            </p:cNvPr>
            <p:cNvSpPr/>
            <p:nvPr/>
          </p:nvSpPr>
          <p:spPr>
            <a:xfrm>
              <a:off x="5908594" y="3359015"/>
              <a:ext cx="370006" cy="366931"/>
            </a:xfrm>
            <a:custGeom>
              <a:avLst/>
              <a:gdLst>
                <a:gd name="connsiteX0" fmla="*/ 190418 w 370006"/>
                <a:gd name="connsiteY0" fmla="*/ 0 h 366931"/>
                <a:gd name="connsiteX1" fmla="*/ 284795 w 370006"/>
                <a:gd name="connsiteY1" fmla="*/ 85775 h 366931"/>
                <a:gd name="connsiteX2" fmla="*/ 370006 w 370006"/>
                <a:gd name="connsiteY2" fmla="*/ 179531 h 366931"/>
                <a:gd name="connsiteX3" fmla="*/ 285137 w 370006"/>
                <a:gd name="connsiteY3" fmla="*/ 272911 h 366931"/>
                <a:gd name="connsiteX4" fmla="*/ 187734 w 370006"/>
                <a:gd name="connsiteY4" fmla="*/ 361436 h 366931"/>
                <a:gd name="connsiteX5" fmla="*/ 180386 w 370006"/>
                <a:gd name="connsiteY5" fmla="*/ 366931 h 366931"/>
                <a:gd name="connsiteX6" fmla="*/ 180057 w 370006"/>
                <a:gd name="connsiteY6" fmla="*/ 366685 h 366931"/>
                <a:gd name="connsiteX7" fmla="*/ 82654 w 370006"/>
                <a:gd name="connsiteY7" fmla="*/ 278160 h 366931"/>
                <a:gd name="connsiteX8" fmla="*/ 0 w 370006"/>
                <a:gd name="connsiteY8" fmla="*/ 187217 h 366931"/>
                <a:gd name="connsiteX9" fmla="*/ 82654 w 370006"/>
                <a:gd name="connsiteY9" fmla="*/ 96273 h 366931"/>
                <a:gd name="connsiteX10" fmla="*/ 180057 w 370006"/>
                <a:gd name="connsiteY10" fmla="*/ 7748 h 366931"/>
                <a:gd name="connsiteX11" fmla="*/ 190418 w 370006"/>
                <a:gd name="connsiteY11" fmla="*/ 0 h 36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06" h="366931">
                  <a:moveTo>
                    <a:pt x="190418" y="0"/>
                  </a:moveTo>
                  <a:lnTo>
                    <a:pt x="284795" y="85775"/>
                  </a:lnTo>
                  <a:lnTo>
                    <a:pt x="370006" y="179531"/>
                  </a:lnTo>
                  <a:lnTo>
                    <a:pt x="285137" y="272911"/>
                  </a:lnTo>
                  <a:cubicBezTo>
                    <a:pt x="254111" y="303937"/>
                    <a:pt x="221605" y="333484"/>
                    <a:pt x="187734" y="361436"/>
                  </a:cubicBezTo>
                  <a:lnTo>
                    <a:pt x="180386" y="366931"/>
                  </a:lnTo>
                  <a:lnTo>
                    <a:pt x="180057" y="366685"/>
                  </a:lnTo>
                  <a:cubicBezTo>
                    <a:pt x="146187" y="338733"/>
                    <a:pt x="113681" y="309186"/>
                    <a:pt x="82654" y="278160"/>
                  </a:cubicBezTo>
                  <a:lnTo>
                    <a:pt x="0" y="187217"/>
                  </a:lnTo>
                  <a:lnTo>
                    <a:pt x="82654" y="96273"/>
                  </a:lnTo>
                  <a:cubicBezTo>
                    <a:pt x="113681" y="65247"/>
                    <a:pt x="146187" y="35700"/>
                    <a:pt x="180057" y="7748"/>
                  </a:cubicBezTo>
                  <a:lnTo>
                    <a:pt x="19041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6B19F95-85D8-46C5-84FF-8354E819B574}"/>
                </a:ext>
              </a:extLst>
            </p:cNvPr>
            <p:cNvSpPr/>
            <p:nvPr/>
          </p:nvSpPr>
          <p:spPr>
            <a:xfrm>
              <a:off x="5589517" y="3725946"/>
              <a:ext cx="1005605" cy="1754853"/>
            </a:xfrm>
            <a:custGeom>
              <a:avLst/>
              <a:gdLst>
                <a:gd name="connsiteX0" fmla="*/ 499464 w 1005605"/>
                <a:gd name="connsiteY0" fmla="*/ 0 h 1754853"/>
                <a:gd name="connsiteX1" fmla="*/ 604725 w 1005605"/>
                <a:gd name="connsiteY1" fmla="*/ 78713 h 1754853"/>
                <a:gd name="connsiteX2" fmla="*/ 837711 w 1005605"/>
                <a:gd name="connsiteY2" fmla="*/ 205174 h 1754853"/>
                <a:gd name="connsiteX3" fmla="*/ 928395 w 1005605"/>
                <a:gd name="connsiteY3" fmla="*/ 238365 h 1754853"/>
                <a:gd name="connsiteX4" fmla="*/ 943941 w 1005605"/>
                <a:gd name="connsiteY4" fmla="*/ 280840 h 1754853"/>
                <a:gd name="connsiteX5" fmla="*/ 1005605 w 1005605"/>
                <a:gd name="connsiteY5" fmla="*/ 688712 h 1754853"/>
                <a:gd name="connsiteX6" fmla="*/ 506470 w 1005605"/>
                <a:gd name="connsiteY6" fmla="*/ 1747105 h 1754853"/>
                <a:gd name="connsiteX7" fmla="*/ 496109 w 1005605"/>
                <a:gd name="connsiteY7" fmla="*/ 1754853 h 1754853"/>
                <a:gd name="connsiteX8" fmla="*/ 401732 w 1005605"/>
                <a:gd name="connsiteY8" fmla="*/ 1669078 h 1754853"/>
                <a:gd name="connsiteX9" fmla="*/ 0 w 1005605"/>
                <a:gd name="connsiteY9" fmla="*/ 699210 h 1754853"/>
                <a:gd name="connsiteX10" fmla="*/ 61664 w 1005605"/>
                <a:gd name="connsiteY10" fmla="*/ 291338 h 1754853"/>
                <a:gd name="connsiteX11" fmla="*/ 83813 w 1005605"/>
                <a:gd name="connsiteY11" fmla="*/ 230825 h 1754853"/>
                <a:gd name="connsiteX12" fmla="*/ 168236 w 1005605"/>
                <a:gd name="connsiteY12" fmla="*/ 199925 h 1754853"/>
                <a:gd name="connsiteX13" fmla="*/ 401222 w 1005605"/>
                <a:gd name="connsiteY13" fmla="*/ 73464 h 1754853"/>
                <a:gd name="connsiteX14" fmla="*/ 499464 w 1005605"/>
                <a:gd name="connsiteY14" fmla="*/ 0 h 175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5605" h="1754853">
                  <a:moveTo>
                    <a:pt x="499464" y="0"/>
                  </a:moveTo>
                  <a:lnTo>
                    <a:pt x="604725" y="78713"/>
                  </a:lnTo>
                  <a:cubicBezTo>
                    <a:pt x="677695" y="128011"/>
                    <a:pt x="755664" y="170471"/>
                    <a:pt x="837711" y="205174"/>
                  </a:cubicBezTo>
                  <a:lnTo>
                    <a:pt x="928395" y="238365"/>
                  </a:lnTo>
                  <a:lnTo>
                    <a:pt x="943941" y="280840"/>
                  </a:lnTo>
                  <a:cubicBezTo>
                    <a:pt x="984016" y="409687"/>
                    <a:pt x="1005605" y="546678"/>
                    <a:pt x="1005605" y="688712"/>
                  </a:cubicBezTo>
                  <a:cubicBezTo>
                    <a:pt x="1005605" y="1114814"/>
                    <a:pt x="811305" y="1495534"/>
                    <a:pt x="506470" y="1747105"/>
                  </a:cubicBezTo>
                  <a:lnTo>
                    <a:pt x="496109" y="1754853"/>
                  </a:lnTo>
                  <a:lnTo>
                    <a:pt x="401732" y="1669078"/>
                  </a:lnTo>
                  <a:cubicBezTo>
                    <a:pt x="153522" y="1420867"/>
                    <a:pt x="0" y="1077967"/>
                    <a:pt x="0" y="699210"/>
                  </a:cubicBezTo>
                  <a:cubicBezTo>
                    <a:pt x="0" y="557176"/>
                    <a:pt x="21589" y="420185"/>
                    <a:pt x="61664" y="291338"/>
                  </a:cubicBezTo>
                  <a:lnTo>
                    <a:pt x="83813" y="230825"/>
                  </a:lnTo>
                  <a:lnTo>
                    <a:pt x="168236" y="199925"/>
                  </a:lnTo>
                  <a:cubicBezTo>
                    <a:pt x="250284" y="165222"/>
                    <a:pt x="328252" y="122762"/>
                    <a:pt x="401222" y="73464"/>
                  </a:cubicBezTo>
                  <a:lnTo>
                    <a:pt x="499464" y="0"/>
                  </a:lnTo>
                  <a:close/>
                </a:path>
              </a:pathLst>
            </a:custGeom>
            <a:solidFill>
              <a:srgbClr val="42C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4256BC5-3AA0-4A86-ABBD-F8DBF586151B}"/>
                </a:ext>
              </a:extLst>
            </p:cNvPr>
            <p:cNvSpPr/>
            <p:nvPr/>
          </p:nvSpPr>
          <p:spPr>
            <a:xfrm>
              <a:off x="3852263" y="1290457"/>
              <a:ext cx="2243736" cy="2247712"/>
            </a:xfrm>
            <a:custGeom>
              <a:avLst/>
              <a:gdLst>
                <a:gd name="connsiteX0" fmla="*/ 1371600 w 2243736"/>
                <a:gd name="connsiteY0" fmla="*/ 0 h 2247712"/>
                <a:gd name="connsiteX1" fmla="*/ 2138475 w 2243736"/>
                <a:gd name="connsiteY1" fmla="*/ 234248 h 2247712"/>
                <a:gd name="connsiteX2" fmla="*/ 2243736 w 2243736"/>
                <a:gd name="connsiteY2" fmla="*/ 312961 h 2247712"/>
                <a:gd name="connsiteX3" fmla="*/ 2236388 w 2243736"/>
                <a:gd name="connsiteY3" fmla="*/ 318456 h 2247712"/>
                <a:gd name="connsiteX4" fmla="*/ 1737253 w 2243736"/>
                <a:gd name="connsiteY4" fmla="*/ 1376849 h 2247712"/>
                <a:gd name="connsiteX5" fmla="*/ 1798917 w 2243736"/>
                <a:gd name="connsiteY5" fmla="*/ 1784721 h 2247712"/>
                <a:gd name="connsiteX6" fmla="*/ 1814463 w 2243736"/>
                <a:gd name="connsiteY6" fmla="*/ 1827196 h 2247712"/>
                <a:gd name="connsiteX7" fmla="*/ 1779130 w 2243736"/>
                <a:gd name="connsiteY7" fmla="*/ 1814264 h 2247712"/>
                <a:gd name="connsiteX8" fmla="*/ 1371258 w 2243736"/>
                <a:gd name="connsiteY8" fmla="*/ 1752600 h 2247712"/>
                <a:gd name="connsiteX9" fmla="*/ 401390 w 2243736"/>
                <a:gd name="connsiteY9" fmla="*/ 2154332 h 2247712"/>
                <a:gd name="connsiteX10" fmla="*/ 316521 w 2243736"/>
                <a:gd name="connsiteY10" fmla="*/ 2247712 h 2247712"/>
                <a:gd name="connsiteX11" fmla="*/ 313207 w 2243736"/>
                <a:gd name="connsiteY11" fmla="*/ 2244065 h 2247712"/>
                <a:gd name="connsiteX12" fmla="*/ 0 w 2243736"/>
                <a:gd name="connsiteY12" fmla="*/ 1371600 h 2247712"/>
                <a:gd name="connsiteX13" fmla="*/ 1371600 w 2243736"/>
                <a:gd name="connsiteY13" fmla="*/ 0 h 2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3736" h="2247712">
                  <a:moveTo>
                    <a:pt x="1371600" y="0"/>
                  </a:moveTo>
                  <a:cubicBezTo>
                    <a:pt x="1655668" y="0"/>
                    <a:pt x="1919566" y="86356"/>
                    <a:pt x="2138475" y="234248"/>
                  </a:cubicBezTo>
                  <a:lnTo>
                    <a:pt x="2243736" y="312961"/>
                  </a:lnTo>
                  <a:lnTo>
                    <a:pt x="2236388" y="318456"/>
                  </a:lnTo>
                  <a:cubicBezTo>
                    <a:pt x="1931554" y="570027"/>
                    <a:pt x="1737253" y="950747"/>
                    <a:pt x="1737253" y="1376849"/>
                  </a:cubicBezTo>
                  <a:cubicBezTo>
                    <a:pt x="1737253" y="1518883"/>
                    <a:pt x="1758842" y="1655874"/>
                    <a:pt x="1798917" y="1784721"/>
                  </a:cubicBezTo>
                  <a:lnTo>
                    <a:pt x="1814463" y="1827196"/>
                  </a:lnTo>
                  <a:lnTo>
                    <a:pt x="1779130" y="1814264"/>
                  </a:lnTo>
                  <a:cubicBezTo>
                    <a:pt x="1650283" y="1774189"/>
                    <a:pt x="1513292" y="1752600"/>
                    <a:pt x="1371258" y="1752600"/>
                  </a:cubicBezTo>
                  <a:cubicBezTo>
                    <a:pt x="992501" y="1752600"/>
                    <a:pt x="649601" y="1906122"/>
                    <a:pt x="401390" y="2154332"/>
                  </a:cubicBezTo>
                  <a:lnTo>
                    <a:pt x="316521" y="2247712"/>
                  </a:lnTo>
                  <a:lnTo>
                    <a:pt x="313207" y="2244065"/>
                  </a:lnTo>
                  <a:cubicBezTo>
                    <a:pt x="117540" y="2006972"/>
                    <a:pt x="0" y="1703012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solidFill>
              <a:srgbClr val="34D4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568FDCD-F02F-4D74-8CE2-23B5DFF4D83B}"/>
                </a:ext>
              </a:extLst>
            </p:cNvPr>
            <p:cNvSpPr/>
            <p:nvPr/>
          </p:nvSpPr>
          <p:spPr>
            <a:xfrm>
              <a:off x="6096000" y="1287644"/>
              <a:ext cx="2236717" cy="2250525"/>
            </a:xfrm>
            <a:custGeom>
              <a:avLst/>
              <a:gdLst>
                <a:gd name="connsiteX0" fmla="*/ 865117 w 2236717"/>
                <a:gd name="connsiteY0" fmla="*/ 0 h 2250525"/>
                <a:gd name="connsiteX1" fmla="*/ 2236717 w 2236717"/>
                <a:gd name="connsiteY1" fmla="*/ 1371600 h 2250525"/>
                <a:gd name="connsiteX2" fmla="*/ 1923510 w 2236717"/>
                <a:gd name="connsiteY2" fmla="*/ 2244065 h 2250525"/>
                <a:gd name="connsiteX3" fmla="*/ 1917640 w 2236717"/>
                <a:gd name="connsiteY3" fmla="*/ 2250525 h 2250525"/>
                <a:gd name="connsiteX4" fmla="*/ 1834985 w 2236717"/>
                <a:gd name="connsiteY4" fmla="*/ 2159581 h 2250525"/>
                <a:gd name="connsiteX5" fmla="*/ 865117 w 2236717"/>
                <a:gd name="connsiteY5" fmla="*/ 1757849 h 2250525"/>
                <a:gd name="connsiteX6" fmla="*/ 457245 w 2236717"/>
                <a:gd name="connsiteY6" fmla="*/ 1819513 h 2250525"/>
                <a:gd name="connsiteX7" fmla="*/ 415652 w 2236717"/>
                <a:gd name="connsiteY7" fmla="*/ 1834737 h 2250525"/>
                <a:gd name="connsiteX8" fmla="*/ 437800 w 2236717"/>
                <a:gd name="connsiteY8" fmla="*/ 1774223 h 2250525"/>
                <a:gd name="connsiteX9" fmla="*/ 499464 w 2236717"/>
                <a:gd name="connsiteY9" fmla="*/ 1366351 h 2250525"/>
                <a:gd name="connsiteX10" fmla="*/ 329 w 2236717"/>
                <a:gd name="connsiteY10" fmla="*/ 307958 h 2250525"/>
                <a:gd name="connsiteX11" fmla="*/ 0 w 2236717"/>
                <a:gd name="connsiteY11" fmla="*/ 307712 h 2250525"/>
                <a:gd name="connsiteX12" fmla="*/ 98242 w 2236717"/>
                <a:gd name="connsiteY12" fmla="*/ 234248 h 2250525"/>
                <a:gd name="connsiteX13" fmla="*/ 865117 w 2236717"/>
                <a:gd name="connsiteY13" fmla="*/ 0 h 225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6717" h="2250525">
                  <a:moveTo>
                    <a:pt x="865117" y="0"/>
                  </a:moveTo>
                  <a:cubicBezTo>
                    <a:pt x="1622631" y="0"/>
                    <a:pt x="2236717" y="614086"/>
                    <a:pt x="2236717" y="1371600"/>
                  </a:cubicBezTo>
                  <a:cubicBezTo>
                    <a:pt x="2236717" y="1703012"/>
                    <a:pt x="2119177" y="2006972"/>
                    <a:pt x="1923510" y="2244065"/>
                  </a:cubicBezTo>
                  <a:lnTo>
                    <a:pt x="1917640" y="2250525"/>
                  </a:lnTo>
                  <a:lnTo>
                    <a:pt x="1834985" y="2159581"/>
                  </a:lnTo>
                  <a:cubicBezTo>
                    <a:pt x="1586774" y="1911371"/>
                    <a:pt x="1243874" y="1757849"/>
                    <a:pt x="865117" y="1757849"/>
                  </a:cubicBezTo>
                  <a:cubicBezTo>
                    <a:pt x="723083" y="1757849"/>
                    <a:pt x="586092" y="1779438"/>
                    <a:pt x="457245" y="1819513"/>
                  </a:cubicBezTo>
                  <a:lnTo>
                    <a:pt x="415652" y="1834737"/>
                  </a:lnTo>
                  <a:lnTo>
                    <a:pt x="437800" y="1774223"/>
                  </a:lnTo>
                  <a:cubicBezTo>
                    <a:pt x="477875" y="1645376"/>
                    <a:pt x="499464" y="1508385"/>
                    <a:pt x="499464" y="1366351"/>
                  </a:cubicBezTo>
                  <a:cubicBezTo>
                    <a:pt x="499464" y="940249"/>
                    <a:pt x="305164" y="559529"/>
                    <a:pt x="329" y="307958"/>
                  </a:cubicBezTo>
                  <a:lnTo>
                    <a:pt x="0" y="307712"/>
                  </a:lnTo>
                  <a:lnTo>
                    <a:pt x="98242" y="234248"/>
                  </a:lnTo>
                  <a:cubicBezTo>
                    <a:pt x="317151" y="86356"/>
                    <a:pt x="581049" y="0"/>
                    <a:pt x="865117" y="0"/>
                  </a:cubicBezTo>
                  <a:close/>
                </a:path>
              </a:pathLst>
            </a:custGeom>
            <a:solidFill>
              <a:srgbClr val="8DBCD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04E5FA-C293-43AD-BDBF-CBF2422FADB5}"/>
                </a:ext>
              </a:extLst>
            </p:cNvPr>
            <p:cNvSpPr/>
            <p:nvPr/>
          </p:nvSpPr>
          <p:spPr>
            <a:xfrm>
              <a:off x="5666726" y="3117653"/>
              <a:ext cx="432286" cy="428578"/>
            </a:xfrm>
            <a:custGeom>
              <a:avLst/>
              <a:gdLst>
                <a:gd name="connsiteX0" fmla="*/ 0 w 432286"/>
                <a:gd name="connsiteY0" fmla="*/ 0 h 428578"/>
                <a:gd name="connsiteX1" fmla="*/ 90684 w 432286"/>
                <a:gd name="connsiteY1" fmla="*/ 33191 h 428578"/>
                <a:gd name="connsiteX2" fmla="*/ 429260 w 432286"/>
                <a:gd name="connsiteY2" fmla="*/ 238611 h 428578"/>
                <a:gd name="connsiteX3" fmla="*/ 432286 w 432286"/>
                <a:gd name="connsiteY3" fmla="*/ 241361 h 428578"/>
                <a:gd name="connsiteX4" fmla="*/ 421925 w 432286"/>
                <a:gd name="connsiteY4" fmla="*/ 249109 h 428578"/>
                <a:gd name="connsiteX5" fmla="*/ 324522 w 432286"/>
                <a:gd name="connsiteY5" fmla="*/ 337634 h 428578"/>
                <a:gd name="connsiteX6" fmla="*/ 241868 w 432286"/>
                <a:gd name="connsiteY6" fmla="*/ 428578 h 428578"/>
                <a:gd name="connsiteX7" fmla="*/ 235997 w 432286"/>
                <a:gd name="connsiteY7" fmla="*/ 422118 h 428578"/>
                <a:gd name="connsiteX8" fmla="*/ 30577 w 432286"/>
                <a:gd name="connsiteY8" fmla="*/ 83542 h 428578"/>
                <a:gd name="connsiteX9" fmla="*/ 0 w 432286"/>
                <a:gd name="connsiteY9" fmla="*/ 0 h 4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286" h="428578">
                  <a:moveTo>
                    <a:pt x="0" y="0"/>
                  </a:moveTo>
                  <a:lnTo>
                    <a:pt x="90684" y="33191"/>
                  </a:lnTo>
                  <a:cubicBezTo>
                    <a:pt x="213756" y="85246"/>
                    <a:pt x="327649" y="154754"/>
                    <a:pt x="429260" y="238611"/>
                  </a:cubicBezTo>
                  <a:lnTo>
                    <a:pt x="432286" y="241361"/>
                  </a:lnTo>
                  <a:lnTo>
                    <a:pt x="421925" y="249109"/>
                  </a:lnTo>
                  <a:cubicBezTo>
                    <a:pt x="388055" y="277061"/>
                    <a:pt x="355549" y="306608"/>
                    <a:pt x="324522" y="337634"/>
                  </a:cubicBezTo>
                  <a:lnTo>
                    <a:pt x="241868" y="428578"/>
                  </a:lnTo>
                  <a:lnTo>
                    <a:pt x="235997" y="422118"/>
                  </a:lnTo>
                  <a:cubicBezTo>
                    <a:pt x="152140" y="320507"/>
                    <a:pt x="82632" y="206614"/>
                    <a:pt x="30577" y="83542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6C3B9FB-6F57-4FDC-880C-F818A25925E4}"/>
                </a:ext>
              </a:extLst>
            </p:cNvPr>
            <p:cNvSpPr/>
            <p:nvPr/>
          </p:nvSpPr>
          <p:spPr>
            <a:xfrm>
              <a:off x="6099013" y="3130443"/>
              <a:ext cx="412639" cy="408102"/>
            </a:xfrm>
            <a:custGeom>
              <a:avLst/>
              <a:gdLst>
                <a:gd name="connsiteX0" fmla="*/ 412639 w 412639"/>
                <a:gd name="connsiteY0" fmla="*/ 0 h 408102"/>
                <a:gd name="connsiteX1" fmla="*/ 388664 w 412639"/>
                <a:gd name="connsiteY1" fmla="*/ 65503 h 408102"/>
                <a:gd name="connsiteX2" fmla="*/ 183244 w 412639"/>
                <a:gd name="connsiteY2" fmla="*/ 404079 h 408102"/>
                <a:gd name="connsiteX3" fmla="*/ 179588 w 412639"/>
                <a:gd name="connsiteY3" fmla="*/ 408102 h 408102"/>
                <a:gd name="connsiteX4" fmla="*/ 94377 w 412639"/>
                <a:gd name="connsiteY4" fmla="*/ 314346 h 408102"/>
                <a:gd name="connsiteX5" fmla="*/ 0 w 412639"/>
                <a:gd name="connsiteY5" fmla="*/ 228571 h 408102"/>
                <a:gd name="connsiteX6" fmla="*/ 95229 w 412639"/>
                <a:gd name="connsiteY6" fmla="*/ 157360 h 408102"/>
                <a:gd name="connsiteX7" fmla="*/ 328215 w 412639"/>
                <a:gd name="connsiteY7" fmla="*/ 30899 h 408102"/>
                <a:gd name="connsiteX8" fmla="*/ 412639 w 412639"/>
                <a:gd name="connsiteY8" fmla="*/ 0 h 40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639" h="408102">
                  <a:moveTo>
                    <a:pt x="412639" y="0"/>
                  </a:moveTo>
                  <a:lnTo>
                    <a:pt x="388664" y="65503"/>
                  </a:lnTo>
                  <a:cubicBezTo>
                    <a:pt x="336609" y="188575"/>
                    <a:pt x="267102" y="302468"/>
                    <a:pt x="183244" y="404079"/>
                  </a:cubicBezTo>
                  <a:lnTo>
                    <a:pt x="179588" y="408102"/>
                  </a:lnTo>
                  <a:lnTo>
                    <a:pt x="94377" y="314346"/>
                  </a:lnTo>
                  <a:lnTo>
                    <a:pt x="0" y="228571"/>
                  </a:lnTo>
                  <a:lnTo>
                    <a:pt x="95229" y="157360"/>
                  </a:lnTo>
                  <a:cubicBezTo>
                    <a:pt x="168199" y="108063"/>
                    <a:pt x="246168" y="65603"/>
                    <a:pt x="328215" y="30899"/>
                  </a:cubicBezTo>
                  <a:lnTo>
                    <a:pt x="412639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9BF24E-4CBC-47B8-AEEE-768638C0AC74}"/>
                </a:ext>
              </a:extLst>
            </p:cNvPr>
            <p:cNvSpPr/>
            <p:nvPr/>
          </p:nvSpPr>
          <p:spPr>
            <a:xfrm>
              <a:off x="3851921" y="3538169"/>
              <a:ext cx="2233704" cy="2248088"/>
            </a:xfrm>
            <a:custGeom>
              <a:avLst/>
              <a:gdLst>
                <a:gd name="connsiteX0" fmla="*/ 316863 w 2233704"/>
                <a:gd name="connsiteY0" fmla="*/ 0 h 2248088"/>
                <a:gd name="connsiteX1" fmla="*/ 402074 w 2233704"/>
                <a:gd name="connsiteY1" fmla="*/ 93756 h 2248088"/>
                <a:gd name="connsiteX2" fmla="*/ 1371942 w 2233704"/>
                <a:gd name="connsiteY2" fmla="*/ 495488 h 2248088"/>
                <a:gd name="connsiteX3" fmla="*/ 1779814 w 2233704"/>
                <a:gd name="connsiteY3" fmla="*/ 433824 h 2248088"/>
                <a:gd name="connsiteX4" fmla="*/ 1821408 w 2233704"/>
                <a:gd name="connsiteY4" fmla="*/ 418601 h 2248088"/>
                <a:gd name="connsiteX5" fmla="*/ 1799259 w 2233704"/>
                <a:gd name="connsiteY5" fmla="*/ 479114 h 2248088"/>
                <a:gd name="connsiteX6" fmla="*/ 1737595 w 2233704"/>
                <a:gd name="connsiteY6" fmla="*/ 886986 h 2248088"/>
                <a:gd name="connsiteX7" fmla="*/ 2139327 w 2233704"/>
                <a:gd name="connsiteY7" fmla="*/ 1856854 h 2248088"/>
                <a:gd name="connsiteX8" fmla="*/ 2233704 w 2233704"/>
                <a:gd name="connsiteY8" fmla="*/ 1942629 h 2248088"/>
                <a:gd name="connsiteX9" fmla="*/ 2138475 w 2233704"/>
                <a:gd name="connsiteY9" fmla="*/ 2013840 h 2248088"/>
                <a:gd name="connsiteX10" fmla="*/ 1371600 w 2233704"/>
                <a:gd name="connsiteY10" fmla="*/ 2248088 h 2248088"/>
                <a:gd name="connsiteX11" fmla="*/ 0 w 2233704"/>
                <a:gd name="connsiteY11" fmla="*/ 876488 h 2248088"/>
                <a:gd name="connsiteX12" fmla="*/ 313207 w 2233704"/>
                <a:gd name="connsiteY12" fmla="*/ 4023 h 2248088"/>
                <a:gd name="connsiteX13" fmla="*/ 316863 w 2233704"/>
                <a:gd name="connsiteY13" fmla="*/ 0 h 224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3704" h="2248088">
                  <a:moveTo>
                    <a:pt x="316863" y="0"/>
                  </a:moveTo>
                  <a:lnTo>
                    <a:pt x="402074" y="93756"/>
                  </a:lnTo>
                  <a:cubicBezTo>
                    <a:pt x="650285" y="341967"/>
                    <a:pt x="993185" y="495488"/>
                    <a:pt x="1371942" y="495488"/>
                  </a:cubicBezTo>
                  <a:cubicBezTo>
                    <a:pt x="1513976" y="495488"/>
                    <a:pt x="1650967" y="473899"/>
                    <a:pt x="1779814" y="433824"/>
                  </a:cubicBezTo>
                  <a:lnTo>
                    <a:pt x="1821408" y="418601"/>
                  </a:lnTo>
                  <a:lnTo>
                    <a:pt x="1799259" y="479114"/>
                  </a:lnTo>
                  <a:cubicBezTo>
                    <a:pt x="1759184" y="607961"/>
                    <a:pt x="1737595" y="744952"/>
                    <a:pt x="1737595" y="886986"/>
                  </a:cubicBezTo>
                  <a:cubicBezTo>
                    <a:pt x="1737595" y="1265743"/>
                    <a:pt x="1891117" y="1608643"/>
                    <a:pt x="2139327" y="1856854"/>
                  </a:cubicBezTo>
                  <a:lnTo>
                    <a:pt x="2233704" y="1942629"/>
                  </a:lnTo>
                  <a:lnTo>
                    <a:pt x="2138475" y="2013840"/>
                  </a:lnTo>
                  <a:cubicBezTo>
                    <a:pt x="1919566" y="2161732"/>
                    <a:pt x="1655668" y="2248088"/>
                    <a:pt x="1371600" y="2248088"/>
                  </a:cubicBezTo>
                  <a:cubicBezTo>
                    <a:pt x="614086" y="2248088"/>
                    <a:pt x="0" y="1634002"/>
                    <a:pt x="0" y="876488"/>
                  </a:cubicBezTo>
                  <a:cubicBezTo>
                    <a:pt x="0" y="545076"/>
                    <a:pt x="117540" y="241116"/>
                    <a:pt x="313207" y="4023"/>
                  </a:cubicBezTo>
                  <a:lnTo>
                    <a:pt x="316863" y="0"/>
                  </a:lnTo>
                  <a:close/>
                </a:path>
              </a:pathLst>
            </a:custGeom>
            <a:solidFill>
              <a:srgbClr val="BBE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310A20F-2AC1-47A8-B8D2-3967115AB9E1}"/>
                </a:ext>
              </a:extLst>
            </p:cNvPr>
            <p:cNvSpPr/>
            <p:nvPr/>
          </p:nvSpPr>
          <p:spPr>
            <a:xfrm>
              <a:off x="6088981" y="3538546"/>
              <a:ext cx="428931" cy="425765"/>
            </a:xfrm>
            <a:custGeom>
              <a:avLst/>
              <a:gdLst>
                <a:gd name="connsiteX0" fmla="*/ 189620 w 428931"/>
                <a:gd name="connsiteY0" fmla="*/ 0 h 425765"/>
                <a:gd name="connsiteX1" fmla="*/ 192934 w 428931"/>
                <a:gd name="connsiteY1" fmla="*/ 3647 h 425765"/>
                <a:gd name="connsiteX2" fmla="*/ 398354 w 428931"/>
                <a:gd name="connsiteY2" fmla="*/ 342223 h 425765"/>
                <a:gd name="connsiteX3" fmla="*/ 428931 w 428931"/>
                <a:gd name="connsiteY3" fmla="*/ 425765 h 425765"/>
                <a:gd name="connsiteX4" fmla="*/ 338247 w 428931"/>
                <a:gd name="connsiteY4" fmla="*/ 392574 h 425765"/>
                <a:gd name="connsiteX5" fmla="*/ 105261 w 428931"/>
                <a:gd name="connsiteY5" fmla="*/ 266113 h 425765"/>
                <a:gd name="connsiteX6" fmla="*/ 0 w 428931"/>
                <a:gd name="connsiteY6" fmla="*/ 187400 h 425765"/>
                <a:gd name="connsiteX7" fmla="*/ 7348 w 428931"/>
                <a:gd name="connsiteY7" fmla="*/ 181905 h 425765"/>
                <a:gd name="connsiteX8" fmla="*/ 104751 w 428931"/>
                <a:gd name="connsiteY8" fmla="*/ 93380 h 425765"/>
                <a:gd name="connsiteX9" fmla="*/ 189620 w 428931"/>
                <a:gd name="connsiteY9" fmla="*/ 0 h 42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931" h="425765">
                  <a:moveTo>
                    <a:pt x="189620" y="0"/>
                  </a:moveTo>
                  <a:lnTo>
                    <a:pt x="192934" y="3647"/>
                  </a:lnTo>
                  <a:cubicBezTo>
                    <a:pt x="276792" y="105258"/>
                    <a:pt x="346299" y="219151"/>
                    <a:pt x="398354" y="342223"/>
                  </a:cubicBezTo>
                  <a:lnTo>
                    <a:pt x="428931" y="425765"/>
                  </a:lnTo>
                  <a:lnTo>
                    <a:pt x="338247" y="392574"/>
                  </a:lnTo>
                  <a:cubicBezTo>
                    <a:pt x="256200" y="357871"/>
                    <a:pt x="178231" y="315411"/>
                    <a:pt x="105261" y="266113"/>
                  </a:cubicBezTo>
                  <a:lnTo>
                    <a:pt x="0" y="187400"/>
                  </a:lnTo>
                  <a:lnTo>
                    <a:pt x="7348" y="181905"/>
                  </a:lnTo>
                  <a:cubicBezTo>
                    <a:pt x="41219" y="153953"/>
                    <a:pt x="73725" y="124406"/>
                    <a:pt x="104751" y="93380"/>
                  </a:cubicBezTo>
                  <a:lnTo>
                    <a:pt x="18962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2B2C09-EAB2-4228-B66A-A04F669246CA}"/>
                </a:ext>
              </a:extLst>
            </p:cNvPr>
            <p:cNvSpPr/>
            <p:nvPr/>
          </p:nvSpPr>
          <p:spPr>
            <a:xfrm>
              <a:off x="5673330" y="3546232"/>
              <a:ext cx="415651" cy="410539"/>
            </a:xfrm>
            <a:custGeom>
              <a:avLst/>
              <a:gdLst>
                <a:gd name="connsiteX0" fmla="*/ 235265 w 415651"/>
                <a:gd name="connsiteY0" fmla="*/ 0 h 410539"/>
                <a:gd name="connsiteX1" fmla="*/ 317919 w 415651"/>
                <a:gd name="connsiteY1" fmla="*/ 90943 h 410539"/>
                <a:gd name="connsiteX2" fmla="*/ 415322 w 415651"/>
                <a:gd name="connsiteY2" fmla="*/ 179468 h 410539"/>
                <a:gd name="connsiteX3" fmla="*/ 415651 w 415651"/>
                <a:gd name="connsiteY3" fmla="*/ 179714 h 410539"/>
                <a:gd name="connsiteX4" fmla="*/ 317409 w 415651"/>
                <a:gd name="connsiteY4" fmla="*/ 253178 h 410539"/>
                <a:gd name="connsiteX5" fmla="*/ 84423 w 415651"/>
                <a:gd name="connsiteY5" fmla="*/ 379639 h 410539"/>
                <a:gd name="connsiteX6" fmla="*/ 0 w 415651"/>
                <a:gd name="connsiteY6" fmla="*/ 410539 h 410539"/>
                <a:gd name="connsiteX7" fmla="*/ 23974 w 415651"/>
                <a:gd name="connsiteY7" fmla="*/ 345035 h 410539"/>
                <a:gd name="connsiteX8" fmla="*/ 229394 w 415651"/>
                <a:gd name="connsiteY8" fmla="*/ 6459 h 410539"/>
                <a:gd name="connsiteX9" fmla="*/ 235265 w 415651"/>
                <a:gd name="connsiteY9" fmla="*/ 0 h 41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5651" h="410539">
                  <a:moveTo>
                    <a:pt x="235265" y="0"/>
                  </a:moveTo>
                  <a:lnTo>
                    <a:pt x="317919" y="90943"/>
                  </a:lnTo>
                  <a:cubicBezTo>
                    <a:pt x="348946" y="121969"/>
                    <a:pt x="381452" y="151516"/>
                    <a:pt x="415322" y="179468"/>
                  </a:cubicBezTo>
                  <a:lnTo>
                    <a:pt x="415651" y="179714"/>
                  </a:lnTo>
                  <a:lnTo>
                    <a:pt x="317409" y="253178"/>
                  </a:lnTo>
                  <a:cubicBezTo>
                    <a:pt x="244439" y="302476"/>
                    <a:pt x="166471" y="344936"/>
                    <a:pt x="84423" y="379639"/>
                  </a:cubicBezTo>
                  <a:lnTo>
                    <a:pt x="0" y="410539"/>
                  </a:lnTo>
                  <a:lnTo>
                    <a:pt x="23974" y="345035"/>
                  </a:lnTo>
                  <a:cubicBezTo>
                    <a:pt x="76029" y="221963"/>
                    <a:pt x="145537" y="108070"/>
                    <a:pt x="229394" y="6459"/>
                  </a:cubicBezTo>
                  <a:lnTo>
                    <a:pt x="235265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9BFDD3F-FDBD-4772-8D80-5F23BAB638EE}"/>
                </a:ext>
              </a:extLst>
            </p:cNvPr>
            <p:cNvSpPr/>
            <p:nvPr/>
          </p:nvSpPr>
          <p:spPr>
            <a:xfrm>
              <a:off x="6085626" y="3546231"/>
              <a:ext cx="2247091" cy="2250524"/>
            </a:xfrm>
            <a:custGeom>
              <a:avLst/>
              <a:gdLst>
                <a:gd name="connsiteX0" fmla="*/ 1928014 w 2247091"/>
                <a:gd name="connsiteY0" fmla="*/ 0 h 2250524"/>
                <a:gd name="connsiteX1" fmla="*/ 1933884 w 2247091"/>
                <a:gd name="connsiteY1" fmla="*/ 6459 h 2250524"/>
                <a:gd name="connsiteX2" fmla="*/ 2247091 w 2247091"/>
                <a:gd name="connsiteY2" fmla="*/ 878924 h 2250524"/>
                <a:gd name="connsiteX3" fmla="*/ 875491 w 2247091"/>
                <a:gd name="connsiteY3" fmla="*/ 2250524 h 2250524"/>
                <a:gd name="connsiteX4" fmla="*/ 3026 w 2247091"/>
                <a:gd name="connsiteY4" fmla="*/ 1937317 h 2250524"/>
                <a:gd name="connsiteX5" fmla="*/ 0 w 2247091"/>
                <a:gd name="connsiteY5" fmla="*/ 1934567 h 2250524"/>
                <a:gd name="connsiteX6" fmla="*/ 10361 w 2247091"/>
                <a:gd name="connsiteY6" fmla="*/ 1926819 h 2250524"/>
                <a:gd name="connsiteX7" fmla="*/ 509496 w 2247091"/>
                <a:gd name="connsiteY7" fmla="*/ 868426 h 2250524"/>
                <a:gd name="connsiteX8" fmla="*/ 447832 w 2247091"/>
                <a:gd name="connsiteY8" fmla="*/ 460554 h 2250524"/>
                <a:gd name="connsiteX9" fmla="*/ 432286 w 2247091"/>
                <a:gd name="connsiteY9" fmla="*/ 418079 h 2250524"/>
                <a:gd name="connsiteX10" fmla="*/ 467619 w 2247091"/>
                <a:gd name="connsiteY10" fmla="*/ 431011 h 2250524"/>
                <a:gd name="connsiteX11" fmla="*/ 875491 w 2247091"/>
                <a:gd name="connsiteY11" fmla="*/ 492675 h 2250524"/>
                <a:gd name="connsiteX12" fmla="*/ 1845359 w 2247091"/>
                <a:gd name="connsiteY12" fmla="*/ 90943 h 2250524"/>
                <a:gd name="connsiteX13" fmla="*/ 1928014 w 2247091"/>
                <a:gd name="connsiteY13" fmla="*/ 0 h 225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091" h="2250524">
                  <a:moveTo>
                    <a:pt x="1928014" y="0"/>
                  </a:moveTo>
                  <a:lnTo>
                    <a:pt x="1933884" y="6459"/>
                  </a:lnTo>
                  <a:cubicBezTo>
                    <a:pt x="2129551" y="243552"/>
                    <a:pt x="2247091" y="547512"/>
                    <a:pt x="2247091" y="878924"/>
                  </a:cubicBezTo>
                  <a:cubicBezTo>
                    <a:pt x="2247091" y="1636438"/>
                    <a:pt x="1633005" y="2250524"/>
                    <a:pt x="875491" y="2250524"/>
                  </a:cubicBezTo>
                  <a:cubicBezTo>
                    <a:pt x="544079" y="2250524"/>
                    <a:pt x="240120" y="2132984"/>
                    <a:pt x="3026" y="1937317"/>
                  </a:cubicBezTo>
                  <a:lnTo>
                    <a:pt x="0" y="1934567"/>
                  </a:lnTo>
                  <a:lnTo>
                    <a:pt x="10361" y="1926819"/>
                  </a:lnTo>
                  <a:cubicBezTo>
                    <a:pt x="315196" y="1675248"/>
                    <a:pt x="509496" y="1294528"/>
                    <a:pt x="509496" y="868426"/>
                  </a:cubicBezTo>
                  <a:cubicBezTo>
                    <a:pt x="509496" y="726392"/>
                    <a:pt x="487907" y="589401"/>
                    <a:pt x="447832" y="460554"/>
                  </a:cubicBezTo>
                  <a:lnTo>
                    <a:pt x="432286" y="418079"/>
                  </a:lnTo>
                  <a:lnTo>
                    <a:pt x="467619" y="431011"/>
                  </a:lnTo>
                  <a:cubicBezTo>
                    <a:pt x="596466" y="471086"/>
                    <a:pt x="733457" y="492675"/>
                    <a:pt x="875491" y="492675"/>
                  </a:cubicBezTo>
                  <a:cubicBezTo>
                    <a:pt x="1254248" y="492675"/>
                    <a:pt x="1597148" y="339154"/>
                    <a:pt x="1845359" y="90943"/>
                  </a:cubicBezTo>
                  <a:lnTo>
                    <a:pt x="1928014" y="0"/>
                  </a:lnTo>
                  <a:close/>
                </a:path>
              </a:pathLst>
            </a:custGeom>
            <a:solidFill>
              <a:srgbClr val="B778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207712-C13D-402C-8744-0B689FA812CA}"/>
                </a:ext>
              </a:extLst>
            </p:cNvPr>
            <p:cNvSpPr/>
            <p:nvPr/>
          </p:nvSpPr>
          <p:spPr>
            <a:xfrm>
              <a:off x="5186707" y="2570400"/>
              <a:ext cx="1828800" cy="1828800"/>
            </a:xfrm>
            <a:prstGeom prst="ellipse">
              <a:avLst/>
            </a:prstGeom>
            <a:solidFill>
              <a:srgbClr val="317B7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31C015-78E8-4C31-8B6E-958E2835AE63}"/>
              </a:ext>
            </a:extLst>
          </p:cNvPr>
          <p:cNvGrpSpPr/>
          <p:nvPr/>
        </p:nvGrpSpPr>
        <p:grpSpPr>
          <a:xfrm>
            <a:off x="8635984" y="1579402"/>
            <a:ext cx="2180492" cy="877798"/>
            <a:chOff x="8487508" y="1490218"/>
            <a:chExt cx="2180492" cy="877798"/>
          </a:xfrm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16098A-02F7-43A3-B6BC-8D9A24E84D3B}"/>
                </a:ext>
              </a:extLst>
            </p:cNvPr>
            <p:cNvCxnSpPr/>
            <p:nvPr/>
          </p:nvCxnSpPr>
          <p:spPr>
            <a:xfrm flipV="1">
              <a:off x="8487508" y="1490218"/>
              <a:ext cx="773723" cy="877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42CC83F-EEC7-4845-ACAC-F5D951EA9E9F}"/>
                </a:ext>
              </a:extLst>
            </p:cNvPr>
            <p:cNvCxnSpPr>
              <a:cxnSpLocks/>
            </p:cNvCxnSpPr>
            <p:nvPr/>
          </p:nvCxnSpPr>
          <p:spPr>
            <a:xfrm>
              <a:off x="9261231" y="1490218"/>
              <a:ext cx="14067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CF65FF-AFA1-4AD1-8DFD-49FFC4799918}"/>
              </a:ext>
            </a:extLst>
          </p:cNvPr>
          <p:cNvGrpSpPr/>
          <p:nvPr/>
        </p:nvGrpSpPr>
        <p:grpSpPr>
          <a:xfrm flipH="1">
            <a:off x="1428318" y="1579402"/>
            <a:ext cx="2180492" cy="877798"/>
            <a:chOff x="8487508" y="1490218"/>
            <a:chExt cx="2180492" cy="877798"/>
          </a:xfrm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026E90-BB9E-4B45-ADEC-002B5F72914F}"/>
                </a:ext>
              </a:extLst>
            </p:cNvPr>
            <p:cNvCxnSpPr/>
            <p:nvPr/>
          </p:nvCxnSpPr>
          <p:spPr>
            <a:xfrm flipV="1">
              <a:off x="8487508" y="1490218"/>
              <a:ext cx="773723" cy="877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ED32ED3-E724-4142-85AC-5BBC536FF85A}"/>
                </a:ext>
              </a:extLst>
            </p:cNvPr>
            <p:cNvCxnSpPr>
              <a:cxnSpLocks/>
            </p:cNvCxnSpPr>
            <p:nvPr/>
          </p:nvCxnSpPr>
          <p:spPr>
            <a:xfrm>
              <a:off x="9261231" y="1490218"/>
              <a:ext cx="14067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A899C7-2BA4-4E96-8AAF-61B773C75419}"/>
              </a:ext>
            </a:extLst>
          </p:cNvPr>
          <p:cNvGrpSpPr/>
          <p:nvPr/>
        </p:nvGrpSpPr>
        <p:grpSpPr>
          <a:xfrm flipH="1" flipV="1">
            <a:off x="1428318" y="4400801"/>
            <a:ext cx="2180492" cy="877798"/>
            <a:chOff x="8487508" y="1490218"/>
            <a:chExt cx="2180492" cy="877798"/>
          </a:xfrm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D122CF0-AA85-4557-A245-32CAD91462B9}"/>
                </a:ext>
              </a:extLst>
            </p:cNvPr>
            <p:cNvCxnSpPr/>
            <p:nvPr/>
          </p:nvCxnSpPr>
          <p:spPr>
            <a:xfrm flipV="1">
              <a:off x="8487508" y="1490218"/>
              <a:ext cx="773723" cy="877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EAF194D-3F93-402D-8A43-7B3887D8B1C9}"/>
                </a:ext>
              </a:extLst>
            </p:cNvPr>
            <p:cNvCxnSpPr>
              <a:cxnSpLocks/>
            </p:cNvCxnSpPr>
            <p:nvPr/>
          </p:nvCxnSpPr>
          <p:spPr>
            <a:xfrm>
              <a:off x="9261231" y="1490218"/>
              <a:ext cx="14067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B095AE-3B72-46B6-A8DA-47E1DB04DAA8}"/>
              </a:ext>
            </a:extLst>
          </p:cNvPr>
          <p:cNvGrpSpPr/>
          <p:nvPr/>
        </p:nvGrpSpPr>
        <p:grpSpPr>
          <a:xfrm flipV="1">
            <a:off x="8635984" y="4400801"/>
            <a:ext cx="2180492" cy="877798"/>
            <a:chOff x="8487508" y="1490218"/>
            <a:chExt cx="2180492" cy="877798"/>
          </a:xfrm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BF92DEE-E188-4E8F-86A5-9CDF7249CE87}"/>
                </a:ext>
              </a:extLst>
            </p:cNvPr>
            <p:cNvCxnSpPr/>
            <p:nvPr/>
          </p:nvCxnSpPr>
          <p:spPr>
            <a:xfrm flipV="1">
              <a:off x="8487508" y="1490218"/>
              <a:ext cx="773723" cy="8777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6EFA74-87B8-417F-A781-216C4629930C}"/>
                </a:ext>
              </a:extLst>
            </p:cNvPr>
            <p:cNvCxnSpPr>
              <a:cxnSpLocks/>
            </p:cNvCxnSpPr>
            <p:nvPr/>
          </p:nvCxnSpPr>
          <p:spPr>
            <a:xfrm>
              <a:off x="9261231" y="1490218"/>
              <a:ext cx="14067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8240E5F-E68E-4270-93AB-A1FBCA8D4CE4}"/>
              </a:ext>
            </a:extLst>
          </p:cNvPr>
          <p:cNvSpPr txBox="1"/>
          <p:nvPr/>
        </p:nvSpPr>
        <p:spPr>
          <a:xfrm>
            <a:off x="1030553" y="1166759"/>
            <a:ext cx="24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Dijkstra’s Algorithm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17B929-BDD5-4817-94E0-6C099849BEEB}"/>
              </a:ext>
            </a:extLst>
          </p:cNvPr>
          <p:cNvSpPr txBox="1"/>
          <p:nvPr/>
        </p:nvSpPr>
        <p:spPr>
          <a:xfrm>
            <a:off x="9022845" y="1154599"/>
            <a:ext cx="21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Genetic Algorithm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865290-B09B-452D-B3DC-524224DAE4F9}"/>
              </a:ext>
            </a:extLst>
          </p:cNvPr>
          <p:cNvSpPr txBox="1"/>
          <p:nvPr/>
        </p:nvSpPr>
        <p:spPr>
          <a:xfrm>
            <a:off x="1854038" y="5367599"/>
            <a:ext cx="55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0003A-9FF8-4B45-A806-FF438335A59A}"/>
              </a:ext>
            </a:extLst>
          </p:cNvPr>
          <p:cNvSpPr txBox="1"/>
          <p:nvPr/>
        </p:nvSpPr>
        <p:spPr>
          <a:xfrm>
            <a:off x="9449608" y="5367599"/>
            <a:ext cx="213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Reinforcement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59209C-80AB-4EF6-8F62-AE6FBA704ADC}"/>
              </a:ext>
            </a:extLst>
          </p:cNvPr>
          <p:cNvSpPr txBox="1"/>
          <p:nvPr/>
        </p:nvSpPr>
        <p:spPr>
          <a:xfrm>
            <a:off x="4116546" y="1881541"/>
            <a:ext cx="147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Fast but static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FDB8C3-2FD5-4180-8BAA-EF6109A3002A}"/>
              </a:ext>
            </a:extLst>
          </p:cNvPr>
          <p:cNvSpPr txBox="1"/>
          <p:nvPr/>
        </p:nvSpPr>
        <p:spPr>
          <a:xfrm>
            <a:off x="4119025" y="4443639"/>
            <a:ext cx="147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Predictive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B91DAB-7A12-4805-8CA8-CA71EC64934D}"/>
              </a:ext>
            </a:extLst>
          </p:cNvPr>
          <p:cNvSpPr txBox="1"/>
          <p:nvPr/>
        </p:nvSpPr>
        <p:spPr>
          <a:xfrm>
            <a:off x="6661793" y="1950304"/>
            <a:ext cx="147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Exploratory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622B0B-3F07-4394-97FD-56E6EC2D43B1}"/>
              </a:ext>
            </a:extLst>
          </p:cNvPr>
          <p:cNvSpPr txBox="1"/>
          <p:nvPr/>
        </p:nvSpPr>
        <p:spPr>
          <a:xfrm>
            <a:off x="6745870" y="4234462"/>
            <a:ext cx="129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Adaptive &amp; Intelligent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85424A-27DB-4CFA-91B2-6C9B12E1C0BC}"/>
              </a:ext>
            </a:extLst>
          </p:cNvPr>
          <p:cNvSpPr txBox="1"/>
          <p:nvPr/>
        </p:nvSpPr>
        <p:spPr>
          <a:xfrm>
            <a:off x="5446262" y="3229409"/>
            <a:ext cx="129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2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Hybrid</a:t>
            </a:r>
            <a:endParaRPr lang="en-US" sz="20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6179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92736-E6F3-4CD2-A280-E6724DC7D37A}"/>
              </a:ext>
            </a:extLst>
          </p:cNvPr>
          <p:cNvGrpSpPr/>
          <p:nvPr/>
        </p:nvGrpSpPr>
        <p:grpSpPr>
          <a:xfrm>
            <a:off x="1390650" y="1219200"/>
            <a:ext cx="2632055" cy="4419600"/>
            <a:chOff x="1390650" y="1219200"/>
            <a:chExt cx="2632055" cy="4419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34272E-2521-465D-8D22-F4D846CDA68C}"/>
                </a:ext>
              </a:extLst>
            </p:cNvPr>
            <p:cNvGrpSpPr/>
            <p:nvPr/>
          </p:nvGrpSpPr>
          <p:grpSpPr>
            <a:xfrm>
              <a:off x="1390650" y="1219200"/>
              <a:ext cx="2632055" cy="4419600"/>
              <a:chOff x="1390650" y="1219200"/>
              <a:chExt cx="2632055" cy="44196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D6733B2-24B1-44E4-8586-5CC039E24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650" y="1219200"/>
                <a:ext cx="2632055" cy="44196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43141-B219-469B-AA59-5D09505C8E5A}"/>
                  </a:ext>
                </a:extLst>
              </p:cNvPr>
              <p:cNvSpPr/>
              <p:nvPr/>
            </p:nvSpPr>
            <p:spPr>
              <a:xfrm>
                <a:off x="1819275" y="4057651"/>
                <a:ext cx="1619250" cy="1314872"/>
              </a:xfrm>
              <a:custGeom>
                <a:avLst/>
                <a:gdLst>
                  <a:gd name="connsiteX0" fmla="*/ 0 w 1619250"/>
                  <a:gd name="connsiteY0" fmla="*/ 0 h 1171575"/>
                  <a:gd name="connsiteX1" fmla="*/ 1619250 w 1619250"/>
                  <a:gd name="connsiteY1" fmla="*/ 0 h 1171575"/>
                  <a:gd name="connsiteX2" fmla="*/ 1619250 w 1619250"/>
                  <a:gd name="connsiteY2" fmla="*/ 1171575 h 1171575"/>
                  <a:gd name="connsiteX3" fmla="*/ 0 w 1619250"/>
                  <a:gd name="connsiteY3" fmla="*/ 1171575 h 1171575"/>
                  <a:gd name="connsiteX4" fmla="*/ 0 w 1619250"/>
                  <a:gd name="connsiteY4" fmla="*/ 0 h 1171575"/>
                  <a:gd name="connsiteX0" fmla="*/ 0 w 1619250"/>
                  <a:gd name="connsiteY0" fmla="*/ 0 h 1304925"/>
                  <a:gd name="connsiteX1" fmla="*/ 1619250 w 1619250"/>
                  <a:gd name="connsiteY1" fmla="*/ 0 h 1304925"/>
                  <a:gd name="connsiteX2" fmla="*/ 1543050 w 1619250"/>
                  <a:gd name="connsiteY2" fmla="*/ 1304925 h 1304925"/>
                  <a:gd name="connsiteX3" fmla="*/ 0 w 1619250"/>
                  <a:gd name="connsiteY3" fmla="*/ 1171575 h 1304925"/>
                  <a:gd name="connsiteX4" fmla="*/ 0 w 1619250"/>
                  <a:gd name="connsiteY4" fmla="*/ 0 h 1304925"/>
                  <a:gd name="connsiteX0" fmla="*/ 0 w 1619250"/>
                  <a:gd name="connsiteY0" fmla="*/ 0 h 1304925"/>
                  <a:gd name="connsiteX1" fmla="*/ 1619250 w 1619250"/>
                  <a:gd name="connsiteY1" fmla="*/ 0 h 1304925"/>
                  <a:gd name="connsiteX2" fmla="*/ 1543050 w 1619250"/>
                  <a:gd name="connsiteY2" fmla="*/ 1304925 h 1304925"/>
                  <a:gd name="connsiteX3" fmla="*/ 171450 w 1619250"/>
                  <a:gd name="connsiteY3" fmla="*/ 1285875 h 1304925"/>
                  <a:gd name="connsiteX4" fmla="*/ 0 w 1619250"/>
                  <a:gd name="connsiteY4" fmla="*/ 0 h 1304925"/>
                  <a:gd name="connsiteX0" fmla="*/ 0 w 1619250"/>
                  <a:gd name="connsiteY0" fmla="*/ 0 h 1314872"/>
                  <a:gd name="connsiteX1" fmla="*/ 1619250 w 1619250"/>
                  <a:gd name="connsiteY1" fmla="*/ 0 h 1314872"/>
                  <a:gd name="connsiteX2" fmla="*/ 1543050 w 1619250"/>
                  <a:gd name="connsiteY2" fmla="*/ 1304925 h 1314872"/>
                  <a:gd name="connsiteX3" fmla="*/ 742950 w 1619250"/>
                  <a:gd name="connsiteY3" fmla="*/ 1314450 h 1314872"/>
                  <a:gd name="connsiteX4" fmla="*/ 171450 w 1619250"/>
                  <a:gd name="connsiteY4" fmla="*/ 1285875 h 1314872"/>
                  <a:gd name="connsiteX5" fmla="*/ 0 w 1619250"/>
                  <a:gd name="connsiteY5" fmla="*/ 0 h 1314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9250" h="1314872">
                    <a:moveTo>
                      <a:pt x="0" y="0"/>
                    </a:moveTo>
                    <a:lnTo>
                      <a:pt x="1619250" y="0"/>
                    </a:lnTo>
                    <a:lnTo>
                      <a:pt x="1543050" y="1304925"/>
                    </a:lnTo>
                    <a:cubicBezTo>
                      <a:pt x="1276350" y="1301750"/>
                      <a:pt x="1009650" y="1317625"/>
                      <a:pt x="742950" y="1314450"/>
                    </a:cubicBezTo>
                    <a:lnTo>
                      <a:pt x="171450" y="12858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494481-D6F1-4495-8656-208861FB537E}"/>
                </a:ext>
              </a:extLst>
            </p:cNvPr>
            <p:cNvSpPr/>
            <p:nvPr/>
          </p:nvSpPr>
          <p:spPr>
            <a:xfrm>
              <a:off x="1971675" y="1743075"/>
              <a:ext cx="1400175" cy="266700"/>
            </a:xfrm>
            <a:prstGeom prst="rect">
              <a:avLst/>
            </a:prstGeom>
            <a:solidFill>
              <a:srgbClr val="FEF1BD"/>
            </a:solidFill>
            <a:ln>
              <a:solidFill>
                <a:srgbClr val="FEF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1845D-3092-46A6-9790-2A1BBD5E3A8E}"/>
                </a:ext>
              </a:extLst>
            </p:cNvPr>
            <p:cNvSpPr/>
            <p:nvPr/>
          </p:nvSpPr>
          <p:spPr>
            <a:xfrm>
              <a:off x="1504950" y="3314700"/>
              <a:ext cx="1724025" cy="476674"/>
            </a:xfrm>
            <a:prstGeom prst="rect">
              <a:avLst/>
            </a:prstGeom>
            <a:solidFill>
              <a:srgbClr val="FD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4635C3-9864-4403-900B-AACA0794E1BD}"/>
              </a:ext>
            </a:extLst>
          </p:cNvPr>
          <p:cNvSpPr txBox="1"/>
          <p:nvPr/>
        </p:nvSpPr>
        <p:spPr>
          <a:xfrm>
            <a:off x="1768465" y="4296321"/>
            <a:ext cx="1822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V Boli" panose="02000500030200090000" pitchFamily="2" charset="0"/>
                <a:cs typeface="MV Boli" panose="02000500030200090000" pitchFamily="2" charset="0"/>
              </a:rPr>
              <a:t>❌Lack of localized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397AA8-F0F9-43DF-A770-C8EFB94EC56F}"/>
              </a:ext>
            </a:extLst>
          </p:cNvPr>
          <p:cNvSpPr txBox="1"/>
          <p:nvPr/>
        </p:nvSpPr>
        <p:spPr>
          <a:xfrm>
            <a:off x="1768464" y="4562598"/>
            <a:ext cx="182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V Boli" panose="02000500030200090000" pitchFamily="2" charset="0"/>
                <a:cs typeface="MV Boli" panose="02000500030200090000" pitchFamily="2" charset="0"/>
              </a:rPr>
              <a:t>❌Doesn’t adapt to local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038C5-229B-40C1-B195-A0A3313EE4F6}"/>
              </a:ext>
            </a:extLst>
          </p:cNvPr>
          <p:cNvSpPr txBox="1"/>
          <p:nvPr/>
        </p:nvSpPr>
        <p:spPr>
          <a:xfrm>
            <a:off x="1915305" y="1768221"/>
            <a:ext cx="1582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⚠️</a:t>
            </a:r>
            <a:r>
              <a:rPr lang="en-US" sz="1100" dirty="0">
                <a:latin typeface="MV Boli" panose="02000500030200090000" pitchFamily="2" charset="0"/>
                <a:cs typeface="MV Boli" panose="02000500030200090000" pitchFamily="2" charset="0"/>
              </a:rPr>
              <a:t>No customization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C05D84-36FD-4D97-B5EB-D614C7913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3344202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3F2C94-F298-4CE7-A5E5-73BDFDD32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3219573"/>
            <a:ext cx="685800" cy="685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7FD2CD-7433-4D9D-8F66-0A5841352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24" y="1219200"/>
            <a:ext cx="2642869" cy="34194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7E2395-5AFF-40DC-8540-0C016B2622AE}"/>
              </a:ext>
            </a:extLst>
          </p:cNvPr>
          <p:cNvGrpSpPr/>
          <p:nvPr/>
        </p:nvGrpSpPr>
        <p:grpSpPr>
          <a:xfrm>
            <a:off x="4289283" y="2081636"/>
            <a:ext cx="3613434" cy="3419475"/>
            <a:chOff x="4444390" y="2405792"/>
            <a:chExt cx="3613434" cy="34194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9306437-08C6-41CD-A541-8035D8A93307}"/>
                </a:ext>
              </a:extLst>
            </p:cNvPr>
            <p:cNvSpPr/>
            <p:nvPr/>
          </p:nvSpPr>
          <p:spPr>
            <a:xfrm>
              <a:off x="4444390" y="2405792"/>
              <a:ext cx="3613434" cy="34194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467E25-D128-4BC7-977F-1F0457EDF561}"/>
                </a:ext>
              </a:extLst>
            </p:cNvPr>
            <p:cNvSpPr/>
            <p:nvPr/>
          </p:nvSpPr>
          <p:spPr>
            <a:xfrm>
              <a:off x="4537396" y="2649691"/>
              <a:ext cx="3427422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📊 Public Transport Operators</a:t>
              </a:r>
              <a:b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</a:br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Efficient, flexible routing based on real-time traffic and passenger demand.</a:t>
              </a:r>
            </a:p>
            <a:p>
              <a:pPr algn="ctr"/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🚚 Logistics &amp; Ride-Sharing Companies</a:t>
              </a:r>
              <a:b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</a:br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Reduced delays, fuel savings, and smarter delivery scheduling.</a:t>
              </a:r>
            </a:p>
            <a:p>
              <a:pPr algn="ctr"/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🚗 Everyday Users</a:t>
              </a:r>
              <a:b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</a:br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Personalized routes that adapt to real-world conditions — not just the shortest path.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051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1D3F1-4889-48B8-A39A-9CB6A3DC3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1095375"/>
            <a:ext cx="4895850" cy="48958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916D2-B52D-4D40-9A28-A4BCA9FD1C7B}"/>
              </a:ext>
            </a:extLst>
          </p:cNvPr>
          <p:cNvGrpSpPr/>
          <p:nvPr/>
        </p:nvGrpSpPr>
        <p:grpSpPr>
          <a:xfrm>
            <a:off x="2828925" y="1398395"/>
            <a:ext cx="2807359" cy="1234089"/>
            <a:chOff x="1219200" y="1733550"/>
            <a:chExt cx="2807359" cy="123408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1AC967-4DE9-4B45-8604-689025E4B79B}"/>
                </a:ext>
              </a:extLst>
            </p:cNvPr>
            <p:cNvSpPr/>
            <p:nvPr/>
          </p:nvSpPr>
          <p:spPr>
            <a:xfrm>
              <a:off x="1219200" y="1733550"/>
              <a:ext cx="2714625" cy="115014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53E517-D742-4340-9E31-FD434E0A3F3B}"/>
                </a:ext>
              </a:extLst>
            </p:cNvPr>
            <p:cNvSpPr/>
            <p:nvPr/>
          </p:nvSpPr>
          <p:spPr>
            <a:xfrm>
              <a:off x="1311934" y="1817495"/>
              <a:ext cx="2714625" cy="11501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It shows how smart routing can adapt to local realities.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44829B-0455-413A-BFDD-BC0665AFD99A}"/>
              </a:ext>
            </a:extLst>
          </p:cNvPr>
          <p:cNvGrpSpPr/>
          <p:nvPr/>
        </p:nvGrpSpPr>
        <p:grpSpPr>
          <a:xfrm>
            <a:off x="1123950" y="3208132"/>
            <a:ext cx="2740863" cy="811417"/>
            <a:chOff x="2131264" y="3543300"/>
            <a:chExt cx="2740863" cy="67033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D9B4CE-DE1F-4617-BBD4-7B32E3764720}"/>
                </a:ext>
              </a:extLst>
            </p:cNvPr>
            <p:cNvSpPr/>
            <p:nvPr/>
          </p:nvSpPr>
          <p:spPr>
            <a:xfrm>
              <a:off x="2131264" y="3543300"/>
              <a:ext cx="2652802" cy="598295"/>
            </a:xfrm>
            <a:prstGeom prst="roundRect">
              <a:avLst/>
            </a:prstGeom>
            <a:solidFill>
              <a:srgbClr val="33BC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82F322-3CD3-4C92-A61D-6D1EB7360403}"/>
                </a:ext>
              </a:extLst>
            </p:cNvPr>
            <p:cNvSpPr/>
            <p:nvPr/>
          </p:nvSpPr>
          <p:spPr>
            <a:xfrm>
              <a:off x="2219325" y="3615339"/>
              <a:ext cx="2652802" cy="598295"/>
            </a:xfrm>
            <a:prstGeom prst="roundRect">
              <a:avLst/>
            </a:prstGeom>
            <a:solidFill>
              <a:srgbClr val="59DE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Real-time GPS &amp; traffic integration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C548D8-7B48-4B26-B226-22C77CFADBB2}"/>
              </a:ext>
            </a:extLst>
          </p:cNvPr>
          <p:cNvGrpSpPr/>
          <p:nvPr/>
        </p:nvGrpSpPr>
        <p:grpSpPr>
          <a:xfrm>
            <a:off x="2828926" y="4457699"/>
            <a:ext cx="3209926" cy="811417"/>
            <a:chOff x="2131264" y="3543300"/>
            <a:chExt cx="2740863" cy="67033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3D15D5-DA47-4E25-A970-27D966C29E3A}"/>
                </a:ext>
              </a:extLst>
            </p:cNvPr>
            <p:cNvSpPr/>
            <p:nvPr/>
          </p:nvSpPr>
          <p:spPr>
            <a:xfrm>
              <a:off x="2131264" y="3543300"/>
              <a:ext cx="2652802" cy="598295"/>
            </a:xfrm>
            <a:prstGeom prst="roundRect">
              <a:avLst/>
            </a:prstGeom>
            <a:solidFill>
              <a:srgbClr val="33BC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A4DE2F6-A8E8-4E95-B549-76C2CEA64570}"/>
                </a:ext>
              </a:extLst>
            </p:cNvPr>
            <p:cNvSpPr/>
            <p:nvPr/>
          </p:nvSpPr>
          <p:spPr>
            <a:xfrm>
              <a:off x="2219325" y="3615339"/>
              <a:ext cx="2652802" cy="598295"/>
            </a:xfrm>
            <a:prstGeom prst="roundRect">
              <a:avLst/>
            </a:prstGeom>
            <a:solidFill>
              <a:srgbClr val="59DE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User behavior learning (e.g., preferences, driving patterns)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633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3BE03-5F2F-46F3-9CE4-771230806980}"/>
              </a:ext>
            </a:extLst>
          </p:cNvPr>
          <p:cNvSpPr txBox="1"/>
          <p:nvPr/>
        </p:nvSpPr>
        <p:spPr>
          <a:xfrm>
            <a:off x="1485900" y="2505670"/>
            <a:ext cx="92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Thanks for your attention!!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AB91E996-768B-40E0-8D31-626F27028F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614135"/>
                  </p:ext>
                </p:extLst>
              </p:nvPr>
            </p:nvGraphicFramePr>
            <p:xfrm>
              <a:off x="5083297" y="50806"/>
              <a:ext cx="2377817" cy="23587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77817" cy="2358796"/>
                    </a:xfrm>
                    <a:prstGeom prst="rect">
                      <a:avLst/>
                    </a:prstGeom>
                  </am3d:spPr>
                  <am3d:camera>
                    <am3d:pos x="0" y="0" z="71903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1480" d="1000000"/>
                    <am3d:preTrans dx="0" dy="-16076337" dz="-4688190"/>
                    <am3d:scale>
                      <am3d:sx n="1000000" d="1000000"/>
                      <am3d:sy n="1000000" d="1000000"/>
                      <am3d:sz n="1000000" d="1000000"/>
                    </am3d:scale>
                    <am3d:rot ax="764823" ay="2392832" az="4951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9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AB91E996-768B-40E0-8D31-626F27028F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3297" y="50806"/>
                <a:ext cx="2377817" cy="235879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1A5A9D0-EB08-4317-A605-F9DD864A60DE}"/>
              </a:ext>
            </a:extLst>
          </p:cNvPr>
          <p:cNvSpPr txBox="1"/>
          <p:nvPr/>
        </p:nvSpPr>
        <p:spPr>
          <a:xfrm>
            <a:off x="6096000" y="34290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Any Questions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96ACB-30E6-493E-945A-463C3FA46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302" y="3722221"/>
            <a:ext cx="2057140" cy="201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E9F4F-4F55-4435-B831-8968D64E6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39" y="4650353"/>
            <a:ext cx="327285" cy="327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ABE91-7FC1-4F12-822D-94944882D722}"/>
              </a:ext>
            </a:extLst>
          </p:cNvPr>
          <p:cNvSpPr txBox="1"/>
          <p:nvPr/>
        </p:nvSpPr>
        <p:spPr>
          <a:xfrm>
            <a:off x="4738680" y="462932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mbabayev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07BC9-C329-46BA-972A-C6D35C009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34" y="4632901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F0805-12C2-45DE-8470-3FCD95CAC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34" y="5088884"/>
            <a:ext cx="365760" cy="365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F270D5-ADAD-4592-9A9B-804594BE85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01" y="5085312"/>
            <a:ext cx="365760" cy="365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FB90FC-9652-4913-98CA-1D599349AB22}"/>
              </a:ext>
            </a:extLst>
          </p:cNvPr>
          <p:cNvSpPr txBox="1"/>
          <p:nvPr/>
        </p:nvSpPr>
        <p:spPr>
          <a:xfrm>
            <a:off x="4738680" y="508174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XENOPHIR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864D5-A511-49F8-B37C-DC3C6FAA6CA5}"/>
              </a:ext>
            </a:extLst>
          </p:cNvPr>
          <p:cNvSpPr txBox="1"/>
          <p:nvPr/>
        </p:nvSpPr>
        <p:spPr>
          <a:xfrm>
            <a:off x="7714622" y="4629329"/>
            <a:ext cx="310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mb.official.444@gmail.com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49CC98-71A4-4E0E-B358-1405AE277F49}"/>
              </a:ext>
            </a:extLst>
          </p:cNvPr>
          <p:cNvSpPr txBox="1"/>
          <p:nvPr/>
        </p:nvSpPr>
        <p:spPr>
          <a:xfrm>
            <a:off x="7733672" y="5090994"/>
            <a:ext cx="3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+994 (050) 633 95 76</a:t>
            </a:r>
          </a:p>
        </p:txBody>
      </p:sp>
    </p:spTree>
    <p:extLst>
      <p:ext uri="{BB962C8B-B14F-4D97-AF65-F5344CB8AC3E}">
        <p14:creationId xmlns:p14="http://schemas.microsoft.com/office/powerpoint/2010/main" val="139692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75C64B-C8A5-45D5-89AE-DD31D3056A35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764091"/>
                  </p:ext>
                </p:extLst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C9502-647C-4FFF-A2A4-85B7E144B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65" y="1641668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AB98E20E-80D7-4E58-8EE8-6CBBE6495C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0263248"/>
                  </p:ext>
                </p:extLst>
              </p:nvPr>
            </p:nvGraphicFramePr>
            <p:xfrm>
              <a:off x="10395260" y="8888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AB98E20E-80D7-4E58-8EE8-6CBBE6495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5260" y="8888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DE1DDC8-B71E-4D6F-B2AE-C14783BC6E95}"/>
              </a:ext>
            </a:extLst>
          </p:cNvPr>
          <p:cNvSpPr/>
          <p:nvPr/>
        </p:nvSpPr>
        <p:spPr>
          <a:xfrm>
            <a:off x="1507599" y="20512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80A55C-FA08-4F59-8C8F-88657F1C75B8}"/>
              </a:ext>
            </a:extLst>
          </p:cNvPr>
          <p:cNvSpPr/>
          <p:nvPr/>
        </p:nvSpPr>
        <p:spPr>
          <a:xfrm>
            <a:off x="1507599" y="1409555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76DE59-D118-4169-AA8F-816F85E7A1F3}"/>
              </a:ext>
            </a:extLst>
          </p:cNvPr>
          <p:cNvSpPr/>
          <p:nvPr/>
        </p:nvSpPr>
        <p:spPr>
          <a:xfrm>
            <a:off x="4139295" y="3251521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8177D-F542-4E02-86DD-5E0D61F77DFB}"/>
              </a:ext>
            </a:extLst>
          </p:cNvPr>
          <p:cNvSpPr/>
          <p:nvPr/>
        </p:nvSpPr>
        <p:spPr>
          <a:xfrm>
            <a:off x="1507599" y="39926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76952245-3245-43A9-931E-8D1B8AC06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7" y="-979465"/>
            <a:ext cx="601954" cy="6019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A1095A-CD2C-47CA-A553-D7C7261C1ECC}"/>
              </a:ext>
            </a:extLst>
          </p:cNvPr>
          <p:cNvGrpSpPr/>
          <p:nvPr/>
        </p:nvGrpSpPr>
        <p:grpSpPr>
          <a:xfrm>
            <a:off x="-4056765" y="1091457"/>
            <a:ext cx="3291392" cy="1874669"/>
            <a:chOff x="1783840" y="1269838"/>
            <a:chExt cx="3291392" cy="187466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C6C078-DC91-485D-B17C-0A5DDEFE3546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FC6E22F-5023-4DCC-97B7-A1DA6BBE461F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B8B6BEA-DE96-4316-9278-1CC3A606684F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86CD3850-201C-4775-AB76-72649D9B4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962B4C-A15D-48F9-A857-3F987A81A1BB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9D05F4-F0E4-4B89-B8B8-9AA3F68099E2}"/>
              </a:ext>
            </a:extLst>
          </p:cNvPr>
          <p:cNvGrpSpPr/>
          <p:nvPr/>
        </p:nvGrpSpPr>
        <p:grpSpPr>
          <a:xfrm>
            <a:off x="-4056765" y="3535112"/>
            <a:ext cx="3291392" cy="1874669"/>
            <a:chOff x="1783840" y="1269838"/>
            <a:chExt cx="3291392" cy="18746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74B1E55-84BE-47FC-B431-EA3E3142F613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46F848C-C756-428D-A047-EEAD4FA989E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1879C25-E504-4C1C-91E7-70E8BC0EC55D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6033FA56-CCE9-49A8-93DD-1A8B4CDC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4AC71F-C948-40BF-B170-243BD7261DF3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8E0548-339C-422D-8B33-83D8B75690AD}"/>
              </a:ext>
            </a:extLst>
          </p:cNvPr>
          <p:cNvGrpSpPr/>
          <p:nvPr/>
        </p:nvGrpSpPr>
        <p:grpSpPr>
          <a:xfrm>
            <a:off x="12761987" y="1091457"/>
            <a:ext cx="3291392" cy="1874669"/>
            <a:chOff x="1783840" y="1269838"/>
            <a:chExt cx="3291392" cy="18746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B362AFA-CC92-40E2-98AE-D7545B5FF5BE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B1F91C9-3EF2-4C80-8433-F38481E7339F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7D64631A-A6C5-4265-A462-62E59A7682D7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Picture 37">
              <a:hlinkClick r:id="rId15" action="ppaction://hlinksldjump"/>
              <a:extLst>
                <a:ext uri="{FF2B5EF4-FFF2-40B4-BE49-F238E27FC236}">
                  <a16:creationId xmlns:a16="http://schemas.microsoft.com/office/drawing/2014/main" id="{C8243497-75B6-4128-91A0-0E0E82FE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C2134E-53FC-44CB-BC7E-A06CC3F21E8F}"/>
                </a:ext>
              </a:extLst>
            </p:cNvPr>
            <p:cNvSpPr txBox="1"/>
            <p:nvPr/>
          </p:nvSpPr>
          <p:spPr>
            <a:xfrm>
              <a:off x="2181261" y="1926937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DFC639-5151-473B-9AE1-522BE1A87C35}"/>
              </a:ext>
            </a:extLst>
          </p:cNvPr>
          <p:cNvGrpSpPr/>
          <p:nvPr/>
        </p:nvGrpSpPr>
        <p:grpSpPr>
          <a:xfrm>
            <a:off x="12761987" y="3535112"/>
            <a:ext cx="3291392" cy="1874669"/>
            <a:chOff x="1783840" y="1269838"/>
            <a:chExt cx="3291392" cy="187466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F4DBDF-4AAD-45B4-A818-CB4D3298499A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2F54B31-5E59-432A-8530-5FC72F850B84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1A5C5DC-F54C-4899-A36D-477946761B4B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" name="Picture 43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AFA4CB-DDCA-4279-8A7A-337E0020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7BA173-0E79-458E-B6F3-FC0CF8439104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D9CB9323-ABC8-4F68-8170-E54245D6A0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1903741"/>
                  </p:ext>
                </p:extLst>
              </p:nvPr>
            </p:nvGraphicFramePr>
            <p:xfrm>
              <a:off x="5594273" y="-2690931"/>
              <a:ext cx="1003453" cy="135699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003453" cy="1356991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170" ay="243133" az="73191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888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D9CB9323-ABC8-4F68-8170-E54245D6A0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4273" y="-2690931"/>
                <a:ext cx="1003453" cy="1356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06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951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45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9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783840" y="1269838"/>
            <a:ext cx="3291392" cy="1874669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1783840" y="3713493"/>
            <a:ext cx="3291392" cy="1874669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6867641" y="1269838"/>
            <a:ext cx="3291392" cy="1874669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hlinkClick r:id="rId13" action="ppaction://hlinksldjump"/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181261" y="1926937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6867641" y="3713493"/>
            <a:ext cx="3291392" cy="1874669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hlinkClick r:id="rId13" action="ppaction://hlinksldjump"/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10" name="Picture 9">
            <a:hlinkClick r:id="rId14" action="ppaction://hlinksldjump"/>
            <a:extLst>
              <a:ext uri="{FF2B5EF4-FFF2-40B4-BE49-F238E27FC236}">
                <a16:creationId xmlns:a16="http://schemas.microsoft.com/office/drawing/2014/main" id="{D0B69B4B-7B4B-4F20-B8FA-E12A3B0E58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6" name="3D Model 65">
                <a:extLst>
                  <a:ext uri="{FF2B5EF4-FFF2-40B4-BE49-F238E27FC236}">
                    <a16:creationId xmlns:a16="http://schemas.microsoft.com/office/drawing/2014/main" id="{35E5A008-0D6C-42DF-9924-9FBEF990C6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564231"/>
                  </p:ext>
                </p:extLst>
              </p:nvPr>
            </p:nvGraphicFramePr>
            <p:xfrm>
              <a:off x="5455877" y="2517388"/>
              <a:ext cx="1003455" cy="135699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003455" cy="1356991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170" ay="243133" az="73191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888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6" name="3D Model 65">
                <a:extLst>
                  <a:ext uri="{FF2B5EF4-FFF2-40B4-BE49-F238E27FC236}">
                    <a16:creationId xmlns:a16="http://schemas.microsoft.com/office/drawing/2014/main" id="{35E5A008-0D6C-42DF-9924-9FBEF990C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55877" y="2517388"/>
                <a:ext cx="1003455" cy="1356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40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783840" y="1269838"/>
            <a:ext cx="8782316" cy="4553258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0153" y="2765380"/>
              <a:ext cx="223380" cy="2233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55764" y="1550042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1745002" y="6488504"/>
            <a:ext cx="3291392" cy="1874669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11851836" y="1385697"/>
            <a:ext cx="3291392" cy="1874669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3" y="2517388"/>
              <a:ext cx="457201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181261" y="1926937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6867641" y="6456693"/>
            <a:ext cx="3291392" cy="1874669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66" name="Picture 65">
            <a:hlinkClick r:id="rId12" action="ppaction://hlinksldjump"/>
            <a:extLst>
              <a:ext uri="{FF2B5EF4-FFF2-40B4-BE49-F238E27FC236}">
                <a16:creationId xmlns:a16="http://schemas.microsoft.com/office/drawing/2014/main" id="{DFA689D2-8D34-4C33-AC18-95327BDF6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24DED-2941-41AD-B2C3-22D62EA4569F}"/>
              </a:ext>
            </a:extLst>
          </p:cNvPr>
          <p:cNvSpPr txBox="1"/>
          <p:nvPr/>
        </p:nvSpPr>
        <p:spPr>
          <a:xfrm>
            <a:off x="2672308" y="2335818"/>
            <a:ext cx="682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d(u) = min(d(u), d(v) + w(u,v))</a:t>
            </a:r>
            <a:endParaRPr lang="en-US" sz="32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BBA49-BEAD-401E-A890-608F05B2DAF1}"/>
              </a:ext>
            </a:extLst>
          </p:cNvPr>
          <p:cNvSpPr txBox="1"/>
          <p:nvPr/>
        </p:nvSpPr>
        <p:spPr>
          <a:xfrm>
            <a:off x="2369006" y="3773393"/>
            <a:ext cx="19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Always shortest path, not smartest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874D2-FD71-4031-8D34-5CFCCB1B44E1}"/>
              </a:ext>
            </a:extLst>
          </p:cNvPr>
          <p:cNvSpPr txBox="1"/>
          <p:nvPr/>
        </p:nvSpPr>
        <p:spPr>
          <a:xfrm>
            <a:off x="8111536" y="3773393"/>
            <a:ext cx="211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 not consider traffic and another circumstances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2ED2921-5AB2-4355-8233-BA8A6737E9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3081528"/>
            <a:ext cx="457200" cy="4572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3FCB0AA-3796-4D4D-97F3-826FDE26CC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44" y="3039038"/>
            <a:ext cx="548640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E07F1E1-F93D-4318-9E3F-9C35E24135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9" y="3201389"/>
            <a:ext cx="455222" cy="45522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0F01D27-DEC3-4C59-A190-CB9F0B08C30B}"/>
              </a:ext>
            </a:extLst>
          </p:cNvPr>
          <p:cNvGrpSpPr/>
          <p:nvPr/>
        </p:nvGrpSpPr>
        <p:grpSpPr>
          <a:xfrm>
            <a:off x="4699788" y="2976937"/>
            <a:ext cx="2792424" cy="3091483"/>
            <a:chOff x="4699788" y="2976937"/>
            <a:chExt cx="2792424" cy="309148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43C58F-7DAF-4617-8443-C67DC20CD467}"/>
                </a:ext>
              </a:extLst>
            </p:cNvPr>
            <p:cNvGrpSpPr/>
            <p:nvPr/>
          </p:nvGrpSpPr>
          <p:grpSpPr>
            <a:xfrm>
              <a:off x="4699788" y="2976937"/>
              <a:ext cx="2792424" cy="3091483"/>
              <a:chOff x="4675157" y="2974588"/>
              <a:chExt cx="2792424" cy="309148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03FC336-390C-4C3C-8D65-E5BA650F1748}"/>
                  </a:ext>
                </a:extLst>
              </p:cNvPr>
              <p:cNvGrpSpPr/>
              <p:nvPr/>
            </p:nvGrpSpPr>
            <p:grpSpPr>
              <a:xfrm>
                <a:off x="4675157" y="2974588"/>
                <a:ext cx="2792424" cy="3091483"/>
                <a:chOff x="4675157" y="2974588"/>
                <a:chExt cx="2792424" cy="3091483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AE89D23-F0B4-438A-BF43-79A89DB65032}"/>
                    </a:ext>
                  </a:extLst>
                </p:cNvPr>
                <p:cNvSpPr/>
                <p:nvPr/>
              </p:nvSpPr>
              <p:spPr>
                <a:xfrm>
                  <a:off x="4675157" y="2974588"/>
                  <a:ext cx="2792424" cy="3091483"/>
                </a:xfrm>
                <a:prstGeom prst="roundRect">
                  <a:avLst/>
                </a:prstGeom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5A9B515-D898-4212-9640-3EDE8EA12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t="6223" r="496"/>
                <a:stretch/>
              </p:blipFill>
              <p:spPr>
                <a:xfrm>
                  <a:off x="4744528" y="3265595"/>
                  <a:ext cx="2646847" cy="1340841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0" endPos="28000" dist="5000" dir="5400000" sy="-100000" algn="bl" rotWithShape="0"/>
                </a:effectLst>
              </p:spPr>
            </p:pic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33C9F2A-BB3C-41A8-A0ED-210A79FD6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1364" y="47152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8D1F4A-CEE5-4C6D-9D62-7707E3825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166" y="5182115"/>
                <a:ext cx="274320" cy="2743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C4D62A-4CE0-4E45-AD43-62805F4F795E}"/>
                  </a:ext>
                </a:extLst>
              </p:cNvPr>
              <p:cNvSpPr txBox="1"/>
              <p:nvPr/>
            </p:nvSpPr>
            <p:spPr>
              <a:xfrm>
                <a:off x="5230033" y="4814744"/>
                <a:ext cx="14319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z-Latn-AZ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Shorter Path</a:t>
                </a:r>
                <a:endParaRPr lang="en-US" sz="12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7C6C4-C3C8-4A73-905B-903F26C065F9}"/>
                  </a:ext>
                </a:extLst>
              </p:cNvPr>
              <p:cNvSpPr txBox="1"/>
              <p:nvPr/>
            </p:nvSpPr>
            <p:spPr>
              <a:xfrm>
                <a:off x="5242462" y="5200430"/>
                <a:ext cx="16782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No traffic awareness</a:t>
                </a: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C30F151-E3C0-4225-BD58-C1696C4E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500" y="5546848"/>
              <a:ext cx="274320" cy="2743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F7D335A-455E-48D7-ABAB-904DE1537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797" y="5569815"/>
              <a:ext cx="274320" cy="27432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F9A7F45-072E-47D6-8192-63FCD94598BF}"/>
                </a:ext>
              </a:extLst>
            </p:cNvPr>
            <p:cNvSpPr txBox="1"/>
            <p:nvPr/>
          </p:nvSpPr>
          <p:spPr>
            <a:xfrm>
              <a:off x="5301755" y="5589582"/>
              <a:ext cx="881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~28 min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63BECD7-243E-4D34-B58B-3A5A2A074B1B}"/>
                </a:ext>
              </a:extLst>
            </p:cNvPr>
            <p:cNvSpPr txBox="1"/>
            <p:nvPr/>
          </p:nvSpPr>
          <p:spPr>
            <a:xfrm>
              <a:off x="6455620" y="5572338"/>
              <a:ext cx="827605" cy="27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16,3 km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9" name="3D Model 78">
                <a:extLst>
                  <a:ext uri="{FF2B5EF4-FFF2-40B4-BE49-F238E27FC236}">
                    <a16:creationId xmlns:a16="http://schemas.microsoft.com/office/drawing/2014/main" id="{4FC42F6C-E3A1-4A5A-A994-382857C5E3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669996"/>
                  </p:ext>
                </p:extLst>
              </p:nvPr>
            </p:nvGraphicFramePr>
            <p:xfrm>
              <a:off x="3267130" y="-249301"/>
              <a:ext cx="1202394" cy="1470864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02394" cy="1470864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289" ay="-2635701" az="-1009651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8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9" name="3D Model 78">
                <a:extLst>
                  <a:ext uri="{FF2B5EF4-FFF2-40B4-BE49-F238E27FC236}">
                    <a16:creationId xmlns:a16="http://schemas.microsoft.com/office/drawing/2014/main" id="{4FC42F6C-E3A1-4A5A-A994-382857C5E3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67130" y="-249301"/>
                <a:ext cx="1202394" cy="14708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16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822677" y="-1998253"/>
            <a:ext cx="4078480" cy="2276002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0153" y="2765380"/>
              <a:ext cx="223380" cy="2233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55764" y="1550042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2081170" y="1320904"/>
            <a:ext cx="8147191" cy="4406757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04024" y="2727593"/>
              <a:ext cx="206542" cy="20654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129773" y="1485285"/>
              <a:ext cx="274248" cy="183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11851836" y="1385697"/>
            <a:ext cx="3291392" cy="1874669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3" y="2517388"/>
              <a:ext cx="457201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181261" y="1926937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6867641" y="6456693"/>
            <a:ext cx="3291392" cy="1874669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66" name="Picture 65">
            <a:hlinkClick r:id="rId12" action="ppaction://hlinksldjump"/>
            <a:extLst>
              <a:ext uri="{FF2B5EF4-FFF2-40B4-BE49-F238E27FC236}">
                <a16:creationId xmlns:a16="http://schemas.microsoft.com/office/drawing/2014/main" id="{DFA689D2-8D34-4C33-AC18-95327BDF6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B908B64-81A1-4C97-AD48-13F1B8F412F2}"/>
              </a:ext>
            </a:extLst>
          </p:cNvPr>
          <p:cNvSpPr txBox="1"/>
          <p:nvPr/>
        </p:nvSpPr>
        <p:spPr>
          <a:xfrm>
            <a:off x="4344692" y="2241912"/>
            <a:ext cx="682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f(n) = g(n) + h(n)</a:t>
            </a:r>
            <a:endParaRPr lang="en-US" sz="32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F9DBF5-E592-49A1-AE23-D607480C9147}"/>
              </a:ext>
            </a:extLst>
          </p:cNvPr>
          <p:cNvSpPr txBox="1"/>
          <p:nvPr/>
        </p:nvSpPr>
        <p:spPr>
          <a:xfrm>
            <a:off x="2608268" y="3819557"/>
            <a:ext cx="19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Distance with some prediction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678793-20FB-42DD-A153-E01726A3D520}"/>
              </a:ext>
            </a:extLst>
          </p:cNvPr>
          <p:cNvSpPr txBox="1"/>
          <p:nvPr/>
        </p:nvSpPr>
        <p:spPr>
          <a:xfrm>
            <a:off x="7773638" y="3767007"/>
            <a:ext cx="211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69504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Adds simple heuristics to avoid congestion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C0DCE01-B687-463B-A13D-60E0CC5A3B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06" y="3085202"/>
            <a:ext cx="548640" cy="54864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F6BD9F-8428-4B75-B991-AB09C1047E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9" y="3201389"/>
            <a:ext cx="455222" cy="4552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8876B-D64E-4839-A33A-C424DE5AC4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9" y="3122843"/>
            <a:ext cx="457200" cy="4572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A0DE1E-C1F4-485E-B9CE-B5CEDD89BB23}"/>
              </a:ext>
            </a:extLst>
          </p:cNvPr>
          <p:cNvGrpSpPr/>
          <p:nvPr/>
        </p:nvGrpSpPr>
        <p:grpSpPr>
          <a:xfrm>
            <a:off x="4699788" y="2951357"/>
            <a:ext cx="2792424" cy="3091483"/>
            <a:chOff x="4699560" y="3056350"/>
            <a:chExt cx="2792424" cy="309148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9C7FC61-6B3F-4F6A-A700-F9E1D352182F}"/>
                </a:ext>
              </a:extLst>
            </p:cNvPr>
            <p:cNvGrpSpPr/>
            <p:nvPr/>
          </p:nvGrpSpPr>
          <p:grpSpPr>
            <a:xfrm>
              <a:off x="4699560" y="3056350"/>
              <a:ext cx="2792424" cy="3091483"/>
              <a:chOff x="4699788" y="2976937"/>
              <a:chExt cx="2792424" cy="309148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9A4B43-6CCD-43C6-908B-28B34BACCB88}"/>
                  </a:ext>
                </a:extLst>
              </p:cNvPr>
              <p:cNvGrpSpPr/>
              <p:nvPr/>
            </p:nvGrpSpPr>
            <p:grpSpPr>
              <a:xfrm>
                <a:off x="4699788" y="2976937"/>
                <a:ext cx="2792424" cy="3091483"/>
                <a:chOff x="4675157" y="2974588"/>
                <a:chExt cx="2792424" cy="3091483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C2144A4-ED8E-4E58-AA13-63D4742149C7}"/>
                    </a:ext>
                  </a:extLst>
                </p:cNvPr>
                <p:cNvGrpSpPr/>
                <p:nvPr/>
              </p:nvGrpSpPr>
              <p:grpSpPr>
                <a:xfrm>
                  <a:off x="4675157" y="2974588"/>
                  <a:ext cx="2792424" cy="3091483"/>
                  <a:chOff x="4675157" y="2974588"/>
                  <a:chExt cx="2792424" cy="3091483"/>
                </a:xfrm>
              </p:grpSpPr>
              <p:sp>
                <p:nvSpPr>
                  <p:cNvPr id="86" name="Rectangle: Rounded Corners 85">
                    <a:extLst>
                      <a:ext uri="{FF2B5EF4-FFF2-40B4-BE49-F238E27FC236}">
                        <a16:creationId xmlns:a16="http://schemas.microsoft.com/office/drawing/2014/main" id="{A74FDB73-C232-4489-B45C-A77B92474AE0}"/>
                      </a:ext>
                    </a:extLst>
                  </p:cNvPr>
                  <p:cNvSpPr/>
                  <p:nvPr/>
                </p:nvSpPr>
                <p:spPr>
                  <a:xfrm>
                    <a:off x="4675157" y="2974588"/>
                    <a:ext cx="2792424" cy="3091483"/>
                  </a:xfrm>
                  <a:prstGeom prst="roundRect">
                    <a:avLst/>
                  </a:prstGeom>
                  <a:solidFill>
                    <a:schemeClr val="bg1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7F960B76-D112-44EC-98EE-A1A4CE5A29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t="6223" r="496"/>
                  <a:stretch/>
                </p:blipFill>
                <p:spPr>
                  <a:xfrm>
                    <a:off x="4744528" y="3265595"/>
                    <a:ext cx="2646847" cy="1340841"/>
                  </a:xfrm>
                  <a:prstGeom prst="roundRect">
                    <a:avLst>
                      <a:gd name="adj" fmla="val 8594"/>
                    </a:avLst>
                  </a:prstGeom>
                  <a:solidFill>
                    <a:srgbClr val="FFFFFF">
                      <a:shade val="85000"/>
                    </a:srgbClr>
                  </a:solidFill>
                  <a:ln>
                    <a:noFill/>
                  </a:ln>
                  <a:effectLst>
                    <a:reflection blurRad="12700" stA="0" endPos="28000" dist="5000" dir="5400000" sy="-100000" algn="bl" rotWithShape="0"/>
                  </a:effectLst>
                </p:spPr>
              </p:pic>
            </p:grpSp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5E2B40F4-FADC-4439-B1C8-1DD4DB8B2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1364" y="4715223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2227A03-01AB-4ABD-ADB6-DEE731D6067A}"/>
                    </a:ext>
                  </a:extLst>
                </p:cNvPr>
                <p:cNvSpPr txBox="1"/>
                <p:nvPr/>
              </p:nvSpPr>
              <p:spPr>
                <a:xfrm>
                  <a:off x="5230033" y="4814744"/>
                  <a:ext cx="14319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MV Boli" panose="02000500030200090000" pitchFamily="2" charset="0"/>
                      <a:cs typeface="MV Boli" panose="02000500030200090000" pitchFamily="2" charset="0"/>
                    </a:rPr>
                    <a:t>A</a:t>
                  </a:r>
                  <a:r>
                    <a:rPr lang="az-Latn-AZ" sz="1200" dirty="0">
                      <a:latin typeface="MV Boli" panose="02000500030200090000" pitchFamily="2" charset="0"/>
                      <a:cs typeface="MV Boli" panose="02000500030200090000" pitchFamily="2" charset="0"/>
                    </a:rPr>
                    <a:t>void </a:t>
                  </a:r>
                  <a:r>
                    <a:rPr lang="en-US" sz="1200" dirty="0">
                      <a:latin typeface="MV Boli" panose="02000500030200090000" pitchFamily="2" charset="0"/>
                      <a:cs typeface="MV Boli" panose="02000500030200090000" pitchFamily="2" charset="0"/>
                    </a:rPr>
                    <a:t>c</a:t>
                  </a:r>
                  <a:r>
                    <a:rPr lang="az-Latn-AZ" sz="1200" dirty="0">
                      <a:latin typeface="MV Boli" panose="02000500030200090000" pitchFamily="2" charset="0"/>
                      <a:cs typeface="MV Boli" panose="02000500030200090000" pitchFamily="2" charset="0"/>
                    </a:rPr>
                    <a:t>ongestion</a:t>
                  </a:r>
                  <a:endParaRPr lang="en-US" sz="1200" dirty="0">
                    <a:latin typeface="MV Boli" panose="02000500030200090000" pitchFamily="2" charset="0"/>
                    <a:cs typeface="MV Boli" panose="02000500030200090000" pitchFamily="2" charset="0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F862727-6E92-40BF-A52A-EEC6F701D943}"/>
                    </a:ext>
                  </a:extLst>
                </p:cNvPr>
                <p:cNvSpPr txBox="1"/>
                <p:nvPr/>
              </p:nvSpPr>
              <p:spPr>
                <a:xfrm>
                  <a:off x="5242462" y="5200430"/>
                  <a:ext cx="16782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MV Boli" panose="02000500030200090000" pitchFamily="2" charset="0"/>
                      <a:cs typeface="MV Boli" panose="02000500030200090000" pitchFamily="2" charset="0"/>
                    </a:rPr>
                    <a:t>Predicts jams</a:t>
                  </a:r>
                </a:p>
              </p:txBody>
            </p:sp>
          </p:grp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06B19E1-FEBB-4660-931A-6E9364308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500" y="554684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D3BBF9A-09C2-4B2D-8253-5F3144865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4797" y="5569815"/>
                <a:ext cx="274320" cy="274320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7F8825-6553-4FDA-A784-320D42026672}"/>
                  </a:ext>
                </a:extLst>
              </p:cNvPr>
              <p:cNvSpPr txBox="1"/>
              <p:nvPr/>
            </p:nvSpPr>
            <p:spPr>
              <a:xfrm>
                <a:off x="5301755" y="5589582"/>
                <a:ext cx="881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z-Latn-AZ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~2</a:t>
                </a:r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6</a:t>
                </a:r>
                <a:r>
                  <a:rPr lang="az-Latn-AZ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 min</a:t>
                </a:r>
                <a:endParaRPr lang="en-US" sz="12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A9D310-0D70-4AC6-B592-089C74F0D75E}"/>
                  </a:ext>
                </a:extLst>
              </p:cNvPr>
              <p:cNvSpPr txBox="1"/>
              <p:nvPr/>
            </p:nvSpPr>
            <p:spPr>
              <a:xfrm>
                <a:off x="6455620" y="5572338"/>
                <a:ext cx="827605" cy="274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z-Latn-AZ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16,</a:t>
                </a:r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1</a:t>
                </a:r>
                <a:r>
                  <a:rPr lang="az-Latn-AZ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 km</a:t>
                </a:r>
                <a:endParaRPr lang="en-US" sz="12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7D4DF46-8CDA-4165-8E4B-06752164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69" y="5262266"/>
              <a:ext cx="274320" cy="274320"/>
            </a:xfrm>
            <a:prstGeom prst="rect">
              <a:avLst/>
            </a:prstGeom>
          </p:spPr>
        </p:pic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8" name="3D Model 87">
                <a:extLst>
                  <a:ext uri="{FF2B5EF4-FFF2-40B4-BE49-F238E27FC236}">
                    <a16:creationId xmlns:a16="http://schemas.microsoft.com/office/drawing/2014/main" id="{F55679DA-17AA-4F84-B0FF-4DD58AD161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3042564"/>
                  </p:ext>
                </p:extLst>
              </p:nvPr>
            </p:nvGraphicFramePr>
            <p:xfrm>
              <a:off x="10379843" y="5128365"/>
              <a:ext cx="1213218" cy="145188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213218" cy="1451886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774234" ay="2077028" az="1071946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88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8" name="3D Model 87">
                <a:extLst>
                  <a:ext uri="{FF2B5EF4-FFF2-40B4-BE49-F238E27FC236}">
                    <a16:creationId xmlns:a16="http://schemas.microsoft.com/office/drawing/2014/main" id="{F55679DA-17AA-4F84-B0FF-4DD58AD16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79843" y="5128365"/>
                <a:ext cx="1213218" cy="1451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3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822677" y="-1998253"/>
            <a:ext cx="4078480" cy="2276002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0153" y="2765380"/>
              <a:ext cx="223380" cy="2233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55764" y="1550042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1516841" y="6574763"/>
            <a:ext cx="3047150" cy="1769543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04024" y="2727593"/>
              <a:ext cx="206542" cy="20654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129773" y="1485285"/>
              <a:ext cx="274248" cy="183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1976812" y="1318712"/>
            <a:ext cx="8238376" cy="4220576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55484" y="2764508"/>
              <a:ext cx="210080" cy="21007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061800" y="1484359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6867641" y="6456693"/>
            <a:ext cx="3291392" cy="1874669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66" name="Picture 65">
            <a:hlinkClick r:id="rId12" action="ppaction://hlinksldjump"/>
            <a:extLst>
              <a:ext uri="{FF2B5EF4-FFF2-40B4-BE49-F238E27FC236}">
                <a16:creationId xmlns:a16="http://schemas.microsoft.com/office/drawing/2014/main" id="{DFA689D2-8D34-4C33-AC18-95327BDF6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28C7E72-ACB2-4BFE-A73D-B0AE0DCECF1C}"/>
              </a:ext>
            </a:extLst>
          </p:cNvPr>
          <p:cNvSpPr txBox="1"/>
          <p:nvPr/>
        </p:nvSpPr>
        <p:spPr>
          <a:xfrm>
            <a:off x="2453887" y="3736839"/>
            <a:ext cx="202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method considered variations of paths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A05B5F3-3D26-4E7C-950F-D7FCF6A6E704}"/>
              </a:ext>
            </a:extLst>
          </p:cNvPr>
          <p:cNvSpPr txBox="1"/>
          <p:nvPr/>
        </p:nvSpPr>
        <p:spPr>
          <a:xfrm>
            <a:off x="7840103" y="3736840"/>
            <a:ext cx="211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Might be inefficient regarding to time and stability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F95243D-D54B-41C5-844C-DF8184BAA0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87" y="3044975"/>
            <a:ext cx="457200" cy="4572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ED2CBB0-2F9B-484D-BE65-BF7E14D9C0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25" y="3002485"/>
            <a:ext cx="548640" cy="5486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EA1E6C7-959D-43F8-8670-BB2A83DCB1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9" y="3201389"/>
            <a:ext cx="455222" cy="455222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4F98EDC-1894-45C1-85B9-00688793DE9A}"/>
              </a:ext>
            </a:extLst>
          </p:cNvPr>
          <p:cNvGrpSpPr/>
          <p:nvPr/>
        </p:nvGrpSpPr>
        <p:grpSpPr>
          <a:xfrm>
            <a:off x="4699788" y="2976937"/>
            <a:ext cx="2792424" cy="3091483"/>
            <a:chOff x="4699788" y="2976937"/>
            <a:chExt cx="2792424" cy="309148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C69CD60-42BA-4070-9382-731F7C1DF583}"/>
                </a:ext>
              </a:extLst>
            </p:cNvPr>
            <p:cNvGrpSpPr/>
            <p:nvPr/>
          </p:nvGrpSpPr>
          <p:grpSpPr>
            <a:xfrm>
              <a:off x="4699788" y="2976937"/>
              <a:ext cx="2792424" cy="3091483"/>
              <a:chOff x="4675157" y="2974588"/>
              <a:chExt cx="2792424" cy="3091483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083F48D-8A27-4D06-B43E-127B8FA81298}"/>
                  </a:ext>
                </a:extLst>
              </p:cNvPr>
              <p:cNvGrpSpPr/>
              <p:nvPr/>
            </p:nvGrpSpPr>
            <p:grpSpPr>
              <a:xfrm>
                <a:off x="4675157" y="2974588"/>
                <a:ext cx="2792424" cy="3091483"/>
                <a:chOff x="4675157" y="2974588"/>
                <a:chExt cx="2792424" cy="3091483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845DC89B-731A-440B-ABCD-13CC6743C770}"/>
                    </a:ext>
                  </a:extLst>
                </p:cNvPr>
                <p:cNvSpPr/>
                <p:nvPr/>
              </p:nvSpPr>
              <p:spPr>
                <a:xfrm>
                  <a:off x="4675157" y="2974588"/>
                  <a:ext cx="2792424" cy="3091483"/>
                </a:xfrm>
                <a:prstGeom prst="roundRect">
                  <a:avLst/>
                </a:prstGeom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FF8137C7-256B-4176-A863-A0C7A95F6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t="6223" r="496"/>
                <a:stretch/>
              </p:blipFill>
              <p:spPr>
                <a:xfrm>
                  <a:off x="4744528" y="3265595"/>
                  <a:ext cx="2646847" cy="1340841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0" endPos="28000" dist="5000" dir="5400000" sy="-100000" algn="bl" rotWithShape="0"/>
                </a:effectLst>
              </p:spPr>
            </p:pic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F207D661-400C-4B94-A30E-296B43900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1364" y="47152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922DED2D-A607-4386-8E0C-7D9FCBAE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166" y="5182115"/>
                <a:ext cx="274320" cy="274320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2E8804C-871D-45D2-A4D5-0114A620F9DA}"/>
                  </a:ext>
                </a:extLst>
              </p:cNvPr>
              <p:cNvSpPr txBox="1"/>
              <p:nvPr/>
            </p:nvSpPr>
            <p:spPr>
              <a:xfrm>
                <a:off x="5230033" y="4814744"/>
                <a:ext cx="16782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Explores alternatives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A3D179B-192C-4816-BB2B-505FD097799F}"/>
                  </a:ext>
                </a:extLst>
              </p:cNvPr>
              <p:cNvSpPr txBox="1"/>
              <p:nvPr/>
            </p:nvSpPr>
            <p:spPr>
              <a:xfrm>
                <a:off x="5242462" y="5200430"/>
                <a:ext cx="1800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The results not stable</a:t>
                </a:r>
              </a:p>
            </p:txBody>
          </p:sp>
        </p:grp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135FB31A-8A1C-4E1E-BDFF-79C6E4920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500" y="5546848"/>
              <a:ext cx="274320" cy="27432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F864330-4F49-402D-B3E3-C15A433FF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797" y="5569815"/>
              <a:ext cx="274320" cy="27432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CFD69AD-0935-4796-884C-286D8930D8C5}"/>
                </a:ext>
              </a:extLst>
            </p:cNvPr>
            <p:cNvSpPr txBox="1"/>
            <p:nvPr/>
          </p:nvSpPr>
          <p:spPr>
            <a:xfrm>
              <a:off x="5301755" y="5589582"/>
              <a:ext cx="881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~</a:t>
              </a:r>
              <a:r>
                <a:rPr lang="en-US" sz="1200" dirty="0">
                  <a:latin typeface="MV Boli" panose="02000500030200090000" pitchFamily="2" charset="0"/>
                  <a:cs typeface="MV Boli" panose="02000500030200090000" pitchFamily="2" charset="0"/>
                </a:rPr>
                <a:t>22</a:t>
              </a:r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 min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524451F-FC72-429D-A677-2A01979E865D}"/>
                </a:ext>
              </a:extLst>
            </p:cNvPr>
            <p:cNvSpPr txBox="1"/>
            <p:nvPr/>
          </p:nvSpPr>
          <p:spPr>
            <a:xfrm>
              <a:off x="6455620" y="5572338"/>
              <a:ext cx="827605" cy="27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16 km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6E7DEA-3CA7-4E67-B5D2-247F67944009}"/>
                  </a:ext>
                </a:extLst>
              </p:cNvPr>
              <p:cNvSpPr txBox="1"/>
              <p:nvPr/>
            </p:nvSpPr>
            <p:spPr>
              <a:xfrm>
                <a:off x="4781204" y="2076526"/>
                <a:ext cx="250799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6E7DEA-3CA7-4E67-B5D2-247F67944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204" y="2076526"/>
                <a:ext cx="2507994" cy="7562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4" name="3D Model 143">
                <a:extLst>
                  <a:ext uri="{FF2B5EF4-FFF2-40B4-BE49-F238E27FC236}">
                    <a16:creationId xmlns:a16="http://schemas.microsoft.com/office/drawing/2014/main" id="{1BE08244-9422-4BB5-9957-E2A93736C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6377332"/>
                  </p:ext>
                </p:extLst>
              </p:nvPr>
            </p:nvGraphicFramePr>
            <p:xfrm>
              <a:off x="443587" y="5104715"/>
              <a:ext cx="1175671" cy="1432905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175671" cy="1432905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287939" ay="-1715608" az="-639457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888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4" name="3D Model 143">
                <a:extLst>
                  <a:ext uri="{FF2B5EF4-FFF2-40B4-BE49-F238E27FC236}">
                    <a16:creationId xmlns:a16="http://schemas.microsoft.com/office/drawing/2014/main" id="{1BE08244-9422-4BB5-9957-E2A93736C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3587" y="5104715"/>
                <a:ext cx="1175671" cy="14329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8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Slide Zoom 86">
                <a:extLst>
                  <a:ext uri="{FF2B5EF4-FFF2-40B4-BE49-F238E27FC236}">
                    <a16:creationId xmlns:a16="http://schemas.microsoft.com/office/drawing/2014/main" id="{E8DF89B1-1F83-4281-B15D-D83B8178D7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30473"/>
                  </p:ext>
                </p:extLst>
              </p:nvPr>
            </p:nvGraphicFramePr>
            <p:xfrm>
              <a:off x="5907998" y="3323249"/>
              <a:ext cx="376004" cy="211502"/>
            </p:xfrm>
            <a:graphic>
              <a:graphicData uri="http://schemas.microsoft.com/office/powerpoint/2016/slidezoom">
                <pslz:sldZm>
                  <pslz:sldZmObj sldId="264" cId="730109209">
                    <pslz:zmPr id="{4F9C843B-84D9-4AF4-A306-44BD7FA602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004" cy="2115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Slide Zoom 8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8DF89B1-1F83-4281-B15D-D83B8178D7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7998" y="3323249"/>
                <a:ext cx="376004" cy="2115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29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32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32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822677" y="-1998253"/>
            <a:ext cx="4078480" cy="2276002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34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0153" y="2765380"/>
              <a:ext cx="223380" cy="2233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55764" y="1550042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1516841" y="6574763"/>
            <a:ext cx="3047150" cy="1769543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04024" y="2727593"/>
              <a:ext cx="206542" cy="20654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129773" y="1485285"/>
              <a:ext cx="274248" cy="183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11894598" y="1124293"/>
            <a:ext cx="3347547" cy="2024563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55484" y="2764508"/>
              <a:ext cx="210080" cy="21007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061800" y="1484359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1988172" y="1124292"/>
            <a:ext cx="8102574" cy="4359283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6418" y="2745444"/>
              <a:ext cx="229144" cy="22914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064417" y="1447505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66" name="Picture 65">
            <a:hlinkClick r:id="rId36" action="ppaction://hlinksldjump"/>
            <a:extLst>
              <a:ext uri="{FF2B5EF4-FFF2-40B4-BE49-F238E27FC236}">
                <a16:creationId xmlns:a16="http://schemas.microsoft.com/office/drawing/2014/main" id="{DFA689D2-8D34-4C33-AC18-95327BDF61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60B9542-66D9-4E52-B800-086B8421836D}"/>
              </a:ext>
            </a:extLst>
          </p:cNvPr>
          <p:cNvSpPr txBox="1"/>
          <p:nvPr/>
        </p:nvSpPr>
        <p:spPr>
          <a:xfrm>
            <a:off x="2495049" y="2076157"/>
            <a:ext cx="743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Q(s,a)=Q(s,a)+α(r+γmax​ Q(s′,</a:t>
            </a:r>
            <a:r>
              <a:rPr lang="ru-RU" sz="28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a′)−Q(s,a))</a:t>
            </a:r>
            <a:endParaRPr lang="en-US" sz="28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DA4EE7-624F-4FB8-86D6-9B378BBD77D2}"/>
              </a:ext>
            </a:extLst>
          </p:cNvPr>
          <p:cNvSpPr txBox="1"/>
          <p:nvPr/>
        </p:nvSpPr>
        <p:spPr>
          <a:xfrm>
            <a:off x="2519125" y="3773393"/>
            <a:ext cx="193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9A94E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Learns on experience and improves with use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66A5E3-99C0-4A8E-A69E-653902D3E23D}"/>
              </a:ext>
            </a:extLst>
          </p:cNvPr>
          <p:cNvSpPr txBox="1"/>
          <p:nvPr/>
        </p:nvSpPr>
        <p:spPr>
          <a:xfrm>
            <a:off x="7655718" y="3730737"/>
            <a:ext cx="211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Takes time for iterations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4346B72-ABB0-4408-94C8-9633A9515F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02" y="3038872"/>
            <a:ext cx="457200" cy="457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ED5D492-FDB6-494E-B236-0664C08B361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3" y="3039038"/>
            <a:ext cx="548640" cy="5486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3179C1A-9FD8-4A4D-AD27-FF44474BA67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9" y="3201389"/>
            <a:ext cx="455222" cy="455222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14ECB79-735A-4B7C-BFD3-6A3BB3A704AD}"/>
              </a:ext>
            </a:extLst>
          </p:cNvPr>
          <p:cNvGrpSpPr/>
          <p:nvPr/>
        </p:nvGrpSpPr>
        <p:grpSpPr>
          <a:xfrm>
            <a:off x="4695503" y="2978718"/>
            <a:ext cx="2792424" cy="3091483"/>
            <a:chOff x="4699788" y="2976937"/>
            <a:chExt cx="2792424" cy="309148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E2EFBF9-E529-4388-A74E-300833F2903F}"/>
                </a:ext>
              </a:extLst>
            </p:cNvPr>
            <p:cNvGrpSpPr/>
            <p:nvPr/>
          </p:nvGrpSpPr>
          <p:grpSpPr>
            <a:xfrm>
              <a:off x="4699788" y="2976937"/>
              <a:ext cx="2792424" cy="3091483"/>
              <a:chOff x="4675157" y="2974588"/>
              <a:chExt cx="2792424" cy="309148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34C4803-C934-4563-9EA1-AB061CCB46FF}"/>
                  </a:ext>
                </a:extLst>
              </p:cNvPr>
              <p:cNvGrpSpPr/>
              <p:nvPr/>
            </p:nvGrpSpPr>
            <p:grpSpPr>
              <a:xfrm>
                <a:off x="4675157" y="2974588"/>
                <a:ext cx="2792424" cy="3091483"/>
                <a:chOff x="4675157" y="2974588"/>
                <a:chExt cx="2792424" cy="3091483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19438050-3CFF-45C9-9A7B-01CE0453AAC7}"/>
                    </a:ext>
                  </a:extLst>
                </p:cNvPr>
                <p:cNvSpPr/>
                <p:nvPr/>
              </p:nvSpPr>
              <p:spPr>
                <a:xfrm>
                  <a:off x="4675157" y="2974588"/>
                  <a:ext cx="2792424" cy="3091483"/>
                </a:xfrm>
                <a:prstGeom prst="roundRect">
                  <a:avLst/>
                </a:prstGeom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930E8B45-A917-4B9F-A9F4-455E12B5F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t="6223" r="496"/>
                <a:stretch/>
              </p:blipFill>
              <p:spPr>
                <a:xfrm>
                  <a:off x="4744528" y="3265595"/>
                  <a:ext cx="2646847" cy="1340841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0" endPos="28000" dist="5000" dir="5400000" sy="-100000" algn="bl" rotWithShape="0"/>
                </a:effectLst>
              </p:spPr>
            </p:pic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F4FF7EE-F2B0-4801-BB53-BE387AAA8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1364" y="47152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35CECE6-3089-47F8-B4AA-27624600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166" y="5182115"/>
                <a:ext cx="274320" cy="27432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463C7C-6C8E-4F2A-9EEF-BA0E252DCA0E}"/>
                  </a:ext>
                </a:extLst>
              </p:cNvPr>
              <p:cNvSpPr txBox="1"/>
              <p:nvPr/>
            </p:nvSpPr>
            <p:spPr>
              <a:xfrm>
                <a:off x="5230033" y="4814744"/>
                <a:ext cx="14319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Best performance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709C177-878E-40F5-86B5-E56BD34D3C62}"/>
                  </a:ext>
                </a:extLst>
              </p:cNvPr>
              <p:cNvSpPr txBox="1"/>
              <p:nvPr/>
            </p:nvSpPr>
            <p:spPr>
              <a:xfrm>
                <a:off x="5205436" y="5209310"/>
                <a:ext cx="2016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MV Boli" panose="02000500030200090000" pitchFamily="2" charset="0"/>
                    <a:cs typeface="MV Boli" panose="02000500030200090000" pitchFamily="2" charset="0"/>
                  </a:rPr>
                  <a:t>Takes time for iterations</a:t>
                </a:r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6243034-15AA-41A1-896B-176E84446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500" y="5546848"/>
              <a:ext cx="274320" cy="27432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B2544E5-C151-4E99-8AF8-45F5823FF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797" y="5569815"/>
              <a:ext cx="274320" cy="27432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3095788-5271-4C67-8A11-2A74BA1277D7}"/>
                </a:ext>
              </a:extLst>
            </p:cNvPr>
            <p:cNvSpPr txBox="1"/>
            <p:nvPr/>
          </p:nvSpPr>
          <p:spPr>
            <a:xfrm>
              <a:off x="5301755" y="5589582"/>
              <a:ext cx="881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~</a:t>
              </a:r>
              <a:r>
                <a:rPr lang="en-US" sz="1200" dirty="0">
                  <a:latin typeface="MV Boli" panose="02000500030200090000" pitchFamily="2" charset="0"/>
                  <a:cs typeface="MV Boli" panose="02000500030200090000" pitchFamily="2" charset="0"/>
                </a:rPr>
                <a:t>1</a:t>
              </a:r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8 min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0C6E252-83BC-438C-B217-1749E53DB4C5}"/>
                </a:ext>
              </a:extLst>
            </p:cNvPr>
            <p:cNvSpPr txBox="1"/>
            <p:nvPr/>
          </p:nvSpPr>
          <p:spPr>
            <a:xfrm>
              <a:off x="6455620" y="5572338"/>
              <a:ext cx="827605" cy="27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1</a:t>
              </a:r>
              <a:r>
                <a:rPr lang="en-US" sz="1200" dirty="0">
                  <a:latin typeface="MV Boli" panose="02000500030200090000" pitchFamily="2" charset="0"/>
                  <a:cs typeface="MV Boli" panose="02000500030200090000" pitchFamily="2" charset="0"/>
                </a:rPr>
                <a:t>5</a:t>
              </a:r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,</a:t>
              </a:r>
              <a:r>
                <a:rPr lang="en-US" sz="1200" dirty="0">
                  <a:latin typeface="MV Boli" panose="02000500030200090000" pitchFamily="2" charset="0"/>
                  <a:cs typeface="MV Boli" panose="02000500030200090000" pitchFamily="2" charset="0"/>
                </a:rPr>
                <a:t>5</a:t>
              </a:r>
              <a:r>
                <a:rPr lang="az-Latn-AZ" sz="1200" dirty="0">
                  <a:latin typeface="MV Boli" panose="02000500030200090000" pitchFamily="2" charset="0"/>
                  <a:cs typeface="MV Boli" panose="02000500030200090000" pitchFamily="2" charset="0"/>
                </a:rPr>
                <a:t> km</a:t>
              </a:r>
              <a:endParaRPr lang="en-US" sz="12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8" name="3D Model 87">
                <a:extLst>
                  <a:ext uri="{FF2B5EF4-FFF2-40B4-BE49-F238E27FC236}">
                    <a16:creationId xmlns:a16="http://schemas.microsoft.com/office/drawing/2014/main" id="{68E84A87-B771-4B92-8A91-A0152B6D7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7880139"/>
                  </p:ext>
                </p:extLst>
              </p:nvPr>
            </p:nvGraphicFramePr>
            <p:xfrm>
              <a:off x="10094690" y="-21818"/>
              <a:ext cx="1110238" cy="1186636"/>
            </p:xfrm>
            <a:graphic>
              <a:graphicData uri="http://schemas.microsoft.com/office/drawing/2017/model3d">
                <am3d:model3d r:embed="rId46">
                  <am3d:spPr>
                    <a:xfrm>
                      <a:off x="0" y="0"/>
                      <a:ext cx="1110238" cy="1186636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1719977" ay="-54268" az="29662"/>
                    <am3d:postTrans dx="0" dy="0" dz="0"/>
                  </am3d:trans>
                  <am3d:raster rName="Office3DRenderer" rVer="16.0.8326">
                    <am3d:blip r:embed="rId47"/>
                  </am3d:raster>
                  <am3d:objViewport viewportSz="1888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8" name="3D Model 87">
                <a:extLst>
                  <a:ext uri="{FF2B5EF4-FFF2-40B4-BE49-F238E27FC236}">
                    <a16:creationId xmlns:a16="http://schemas.microsoft.com/office/drawing/2014/main" id="{68E84A87-B771-4B92-8A91-A0152B6D7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94690" y="-21818"/>
                <a:ext cx="1110238" cy="1186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41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3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7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7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DB779-F3C6-4709-B1AF-631CADAFEACE}"/>
              </a:ext>
            </a:extLst>
          </p:cNvPr>
          <p:cNvGrpSpPr/>
          <p:nvPr/>
        </p:nvGrpSpPr>
        <p:grpSpPr>
          <a:xfrm>
            <a:off x="1783840" y="1269838"/>
            <a:ext cx="3291392" cy="1874669"/>
            <a:chOff x="1783840" y="1269838"/>
            <a:chExt cx="3291392" cy="1874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1EEE88-15E7-48A2-9B97-B17C1DFA8AF4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7761E6A-0ADE-4289-AB68-9F67E68DDB05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770D895-323A-49FA-9E24-D4244BF4EBF1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34D4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876B5E7-DF9E-4BEE-B9DF-BCB7BCDF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FD5A-BE30-4716-A963-D95818BA3C7A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Dijkstra’s Algorithm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8AEBCC-1459-4E92-A349-B4E613442E1D}"/>
              </a:ext>
            </a:extLst>
          </p:cNvPr>
          <p:cNvGrpSpPr/>
          <p:nvPr/>
        </p:nvGrpSpPr>
        <p:grpSpPr>
          <a:xfrm>
            <a:off x="1783840" y="3713493"/>
            <a:ext cx="3291392" cy="1874669"/>
            <a:chOff x="1783840" y="1269838"/>
            <a:chExt cx="3291392" cy="187466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365064-4AF6-4D41-B626-DA1E76B2AF1B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546CB78-5E16-4B93-B4C8-AF8D52D5B8D8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CA02B5F-87BA-44F2-8FCC-E01C4856007E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BE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3C1CB64-ED22-4681-9F42-56D164FB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728CDB-B746-458E-860C-CA4A29F94173}"/>
                </a:ext>
              </a:extLst>
            </p:cNvPr>
            <p:cNvSpPr txBox="1"/>
            <p:nvPr/>
          </p:nvSpPr>
          <p:spPr>
            <a:xfrm>
              <a:off x="2032967" y="1920964"/>
              <a:ext cx="2825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A*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92666-F83C-4FD8-8CAB-AC1A3034BDCF}"/>
              </a:ext>
            </a:extLst>
          </p:cNvPr>
          <p:cNvGrpSpPr/>
          <p:nvPr/>
        </p:nvGrpSpPr>
        <p:grpSpPr>
          <a:xfrm>
            <a:off x="6867641" y="1269838"/>
            <a:ext cx="3291392" cy="1874669"/>
            <a:chOff x="1783840" y="1269838"/>
            <a:chExt cx="3291392" cy="18746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1B51ED-CB4F-48BB-822E-D821D6257F91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B62599A-BE9E-436E-99AA-967D61FF680C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C079A3B-337A-461C-AC62-ADA3D171F3D2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8DBCD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FA290D4-160B-4D3A-900F-0B8B518C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48537-47CD-41D2-AD62-45D26CA53342}"/>
                </a:ext>
              </a:extLst>
            </p:cNvPr>
            <p:cNvSpPr txBox="1"/>
            <p:nvPr/>
          </p:nvSpPr>
          <p:spPr>
            <a:xfrm>
              <a:off x="2181261" y="1926937"/>
              <a:ext cx="2574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Genetic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BEDCD-A5CF-4D58-8FF8-9BB97D2B1D15}"/>
              </a:ext>
            </a:extLst>
          </p:cNvPr>
          <p:cNvGrpSpPr/>
          <p:nvPr/>
        </p:nvGrpSpPr>
        <p:grpSpPr>
          <a:xfrm>
            <a:off x="6867641" y="3713493"/>
            <a:ext cx="3291392" cy="1874669"/>
            <a:chOff x="1783840" y="1269838"/>
            <a:chExt cx="3291392" cy="1874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89EEC2-8989-4699-A0D2-55EF023EE669}"/>
                </a:ext>
              </a:extLst>
            </p:cNvPr>
            <p:cNvGrpSpPr/>
            <p:nvPr/>
          </p:nvGrpSpPr>
          <p:grpSpPr>
            <a:xfrm>
              <a:off x="1783840" y="1269838"/>
              <a:ext cx="3291392" cy="1874669"/>
              <a:chOff x="1783840" y="1269838"/>
              <a:chExt cx="3291392" cy="1874669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B7B64D-BBFC-4AFB-81AE-E3C2B2BB8A5A}"/>
                  </a:ext>
                </a:extLst>
              </p:cNvPr>
              <p:cNvSpPr/>
              <p:nvPr/>
            </p:nvSpPr>
            <p:spPr>
              <a:xfrm>
                <a:off x="1783840" y="1333462"/>
                <a:ext cx="3213717" cy="181104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34D4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AC48920A-5FB0-4D2F-AF6F-524C6E936355}"/>
                  </a:ext>
                </a:extLst>
              </p:cNvPr>
              <p:cNvSpPr/>
              <p:nvPr/>
            </p:nvSpPr>
            <p:spPr>
              <a:xfrm>
                <a:off x="1861515" y="1269838"/>
                <a:ext cx="3213717" cy="1811045"/>
              </a:xfrm>
              <a:prstGeom prst="roundRect">
                <a:avLst/>
              </a:prstGeom>
              <a:solidFill>
                <a:srgbClr val="B778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2B2882E-55FE-4483-A1E8-EDE99853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8362" y="2517388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2DC8F0-3029-4326-A14E-84F23023655F}"/>
                </a:ext>
              </a:extLst>
            </p:cNvPr>
            <p:cNvSpPr txBox="1"/>
            <p:nvPr/>
          </p:nvSpPr>
          <p:spPr>
            <a:xfrm>
              <a:off x="2320746" y="1920964"/>
              <a:ext cx="2139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MV Boli" panose="02000500030200090000" pitchFamily="2" charset="0"/>
                  <a:cs typeface="MV Boli" panose="02000500030200090000" pitchFamily="2" charset="0"/>
                </a:rPr>
                <a:t>Reinforcement</a:t>
              </a:r>
            </a:p>
          </p:txBody>
        </p:sp>
      </p:grpSp>
      <p:pic>
        <p:nvPicPr>
          <p:cNvPr id="66" name="Picture 65">
            <a:hlinkClick r:id="rId12" action="ppaction://hlinksldjump"/>
            <a:extLst>
              <a:ext uri="{FF2B5EF4-FFF2-40B4-BE49-F238E27FC236}">
                <a16:creationId xmlns:a16="http://schemas.microsoft.com/office/drawing/2014/main" id="{406529BE-EAB6-4764-9E5F-EEBB3AA493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1" y="859763"/>
            <a:ext cx="601954" cy="6019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241838A-9609-4CCC-A917-EB4E863E36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2488233"/>
                  </p:ext>
                </p:extLst>
              </p:nvPr>
            </p:nvGraphicFramePr>
            <p:xfrm>
              <a:off x="5907998" y="3323249"/>
              <a:ext cx="376004" cy="211502"/>
            </p:xfrm>
            <a:graphic>
              <a:graphicData uri="http://schemas.microsoft.com/office/powerpoint/2016/slidezoom">
                <pslz:sldZm>
                  <pslz:sldZmObj sldId="264" cId="730109209">
                    <pslz:zmPr id="{4F9C843B-84D9-4AF4-A306-44BD7FA6023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004" cy="2115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241838A-9609-4CCC-A917-EB4E863E36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7998" y="3323249"/>
                <a:ext cx="376004" cy="2115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9" name="3D Model 78">
                <a:extLst>
                  <a:ext uri="{FF2B5EF4-FFF2-40B4-BE49-F238E27FC236}">
                    <a16:creationId xmlns:a16="http://schemas.microsoft.com/office/drawing/2014/main" id="{1FCE7B38-4736-4C0F-B393-B63686C3A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8586246"/>
                  </p:ext>
                </p:extLst>
              </p:nvPr>
            </p:nvGraphicFramePr>
            <p:xfrm>
              <a:off x="14148381" y="-1406561"/>
              <a:ext cx="1183222" cy="147086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183222" cy="1470864"/>
                    </a:xfrm>
                    <a:prstGeom prst="rect">
                      <a:avLst/>
                    </a:prstGeom>
                  </am3d:spPr>
                  <am3d:camera>
                    <am3d:pos x="0" y="0" z="69238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732" d="1000000"/>
                    <am3d:preTrans dx="0" dy="-13466857" dz="5481221"/>
                    <am3d:scale>
                      <am3d:sx n="1000000" d="1000000"/>
                      <am3d:sy n="1000000" d="1000000"/>
                      <am3d:sz n="1000000" d="1000000"/>
                    </am3d:scale>
                    <am3d:rot ax="549798" ay="-2625638" az="-381954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888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9" name="3D Model 78">
                <a:extLst>
                  <a:ext uri="{FF2B5EF4-FFF2-40B4-BE49-F238E27FC236}">
                    <a16:creationId xmlns:a16="http://schemas.microsoft.com/office/drawing/2014/main" id="{1FCE7B38-4736-4C0F-B393-B63686C3A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148381" y="-1406561"/>
                <a:ext cx="1183222" cy="14708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46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3E4C551D-DC68-4F32-88AC-C20D22B6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79" y="997280"/>
            <a:ext cx="7886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7E56B7B-C993-4DA0-907D-5C67103F7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83673"/>
              </p:ext>
            </p:extLst>
          </p:nvPr>
        </p:nvGraphicFramePr>
        <p:xfrm>
          <a:off x="1057616" y="2836101"/>
          <a:ext cx="5809960" cy="2011680"/>
        </p:xfrm>
        <a:graphic>
          <a:graphicData uri="http://schemas.openxmlformats.org/drawingml/2006/table">
            <a:tbl>
              <a:tblPr/>
              <a:tblGrid>
                <a:gridCol w="1161992">
                  <a:extLst>
                    <a:ext uri="{9D8B030D-6E8A-4147-A177-3AD203B41FA5}">
                      <a16:colId xmlns:a16="http://schemas.microsoft.com/office/drawing/2014/main" val="1833221712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3998375481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2421014563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3882938191"/>
                    </a:ext>
                  </a:extLst>
                </a:gridCol>
                <a:gridCol w="1161992">
                  <a:extLst>
                    <a:ext uri="{9D8B030D-6E8A-4147-A177-3AD203B41FA5}">
                      <a16:colId xmlns:a16="http://schemas.microsoft.com/office/drawing/2014/main" val="1232878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From →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Distance (km)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Traffic 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Adjusted Weight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8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Qara Qarayev → Ziya Bünyadov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1.8 (80%)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17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Ziya Bünyadov → Kürdəxanı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1.7 (70%)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43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Kürdəxanı → MAA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1.6 (60%)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764749"/>
                  </a:ext>
                </a:extLst>
              </a:tr>
            </a:tbl>
          </a:graphicData>
        </a:graphic>
      </p:graphicFrame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66BD5B-EEBD-4F2F-BD7C-0103D9197B9C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24E28-0C16-4AA7-B983-02D087E978E8}"/>
              </a:ext>
            </a:extLst>
          </p:cNvPr>
          <p:cNvSpPr/>
          <p:nvPr/>
        </p:nvSpPr>
        <p:spPr>
          <a:xfrm>
            <a:off x="495300" y="571500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5E6B2-8287-4AC2-8EA7-786A25C7B9AC}"/>
              </a:ext>
            </a:extLst>
          </p:cNvPr>
          <p:cNvSpPr/>
          <p:nvPr/>
        </p:nvSpPr>
        <p:spPr>
          <a:xfrm rot="19129793">
            <a:off x="-10967924" y="-4869935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D9D82-D072-42EA-8DEC-B1F62D573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5366">
            <a:off x="-8931027" y="-1069073"/>
            <a:ext cx="2501900" cy="375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4C52BD-C573-4700-B2E8-0EF0A582914C}"/>
              </a:ext>
            </a:extLst>
          </p:cNvPr>
          <p:cNvSpPr txBox="1"/>
          <p:nvPr/>
        </p:nvSpPr>
        <p:spPr>
          <a:xfrm rot="19129793">
            <a:off x="-10710127" y="-3933979"/>
            <a:ext cx="8159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AI-Based Optimization of Urban Transport Routes</a:t>
            </a:r>
            <a:r>
              <a:rPr lang="az-Latn-AZ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in </a:t>
            </a:r>
            <a:r>
              <a:rPr lang="en-US" sz="2800" b="1" dirty="0">
                <a:solidFill>
                  <a:schemeClr val="bg1"/>
                </a:solidFill>
                <a:effectLst>
                  <a:glow rad="228600">
                    <a:srgbClr val="0070C0">
                      <a:alpha val="40000"/>
                    </a:srgbClr>
                  </a:glow>
                  <a:outerShdw blurRad="50800" dist="63500" dir="8100000" algn="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Azerbaijan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129793">
              <a:off x="-613390" y="-4237972"/>
              <a:ext cx="1323717" cy="1552272"/>
            </p:xfrm>
            <a:graphic>
              <a:graphicData uri="http://schemas.microsoft.com/office/drawing/2017/model3d">
                <am3d:model3d r:embed="rId4">
                  <am3d:spPr>
                    <a:xfrm rot="19129793">
                      <a:off x="0" y="0"/>
                      <a:ext cx="1323717" cy="1552272"/>
                    </a:xfrm>
                    <a:prstGeom prst="rect">
                      <a:avLst/>
                    </a:prstGeom>
                  </am3d:spPr>
                  <am3d:camera>
                    <am3d:pos x="0" y="0" z="695295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" d="1000000"/>
                    <am3d:preTrans dx="0" dy="11836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1107" ay="-1368371" az="-1993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E9C9786-16B2-4AFF-9BBD-4E4216B6C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129793">
                <a:off x="-613390" y="-4237972"/>
                <a:ext cx="1323717" cy="155227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4B2DA5-86EA-445A-AC9F-B8A718A0D57B}"/>
              </a:ext>
            </a:extLst>
          </p:cNvPr>
          <p:cNvSpPr txBox="1"/>
          <p:nvPr/>
        </p:nvSpPr>
        <p:spPr>
          <a:xfrm rot="19129793">
            <a:off x="-8102375" y="-2748290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Presenter</a:t>
            </a: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Murad Babayev</a:t>
            </a:r>
            <a:b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Supervisor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Tabriz Osmanli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F0F401-B14F-458C-969B-CE3D57F00683}"/>
              </a:ext>
            </a:extLst>
          </p:cNvPr>
          <p:cNvSpPr/>
          <p:nvPr/>
        </p:nvSpPr>
        <p:spPr>
          <a:xfrm rot="19129793">
            <a:off x="-6513639" y="-791678"/>
            <a:ext cx="483393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National Aviation Academy, Group 2451i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78C84-D0F5-4A93-BA54-80E728B36422}"/>
              </a:ext>
            </a:extLst>
          </p:cNvPr>
          <p:cNvGrpSpPr/>
          <p:nvPr/>
        </p:nvGrpSpPr>
        <p:grpSpPr>
          <a:xfrm rot="2526275">
            <a:off x="9888963" y="-5163460"/>
            <a:ext cx="11201400" cy="6197614"/>
            <a:chOff x="495300" y="88886"/>
            <a:chExt cx="11201400" cy="619761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33EA97-A998-45D7-B8F3-75B155EC8296}"/>
                </a:ext>
              </a:extLst>
            </p:cNvPr>
            <p:cNvSpPr/>
            <p:nvPr/>
          </p:nvSpPr>
          <p:spPr>
            <a:xfrm>
              <a:off x="495300" y="571500"/>
              <a:ext cx="11201400" cy="5715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1FEA83-45AD-408C-8635-3EBCBD81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365" y="1641668"/>
              <a:ext cx="2013895" cy="3574663"/>
            </a:xfrm>
            <a:prstGeom prst="rect">
              <a:avLst/>
            </a:prstGeom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95260" y="88886"/>
                <a:ext cx="1301440" cy="1436932"/>
              </p:xfrm>
              <a:graphic>
                <a:graphicData uri="http://schemas.microsoft.com/office/drawing/2017/model3d">
                  <am3d:model3d r:embed="rId8">
                    <am3d:spPr>
                      <a:xfrm rot="2526275">
                        <a:off x="0" y="0"/>
                        <a:ext cx="1301440" cy="1436932"/>
                      </a:xfrm>
                      <a:prstGeom prst="rect">
                        <a:avLst/>
                      </a:prstGeom>
                    </am3d:spPr>
                    <am3d:camera>
                      <am3d:pos x="0" y="0" z="661111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037" d="1000000"/>
                      <am3d:preTrans dx="-513107" dy="4894153" dz="73280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1597" ay="-312317" az="-64528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20288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CFA24669-24C6-450D-A1CA-4425A7D62B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526275">
                  <a:off x="20107428" y="-1230255"/>
                  <a:ext cx="1301440" cy="14369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3AC7D-941E-4279-BF98-E5C3CB581276}"/>
                </a:ext>
              </a:extLst>
            </p:cNvPr>
            <p:cNvSpPr/>
            <p:nvPr/>
          </p:nvSpPr>
          <p:spPr>
            <a:xfrm>
              <a:off x="1507599" y="205125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MV Boli" panose="02000500030200090000" pitchFamily="2" charset="0"/>
                  <a:ea typeface="Times New Roman" panose="02020603050405020304" pitchFamily="18" charset="0"/>
                  <a:cs typeface="MV Boli" panose="02000500030200090000" pitchFamily="2" charset="0"/>
                </a:rPr>
                <a:t>	In Baku, and other cities across Azerbaijan, moving around has become more of a challenge than it used to be.</a:t>
              </a:r>
              <a:endParaRPr lang="en-US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2E42694-6642-4786-8A17-8071C71F3E4E}"/>
                </a:ext>
              </a:extLst>
            </p:cNvPr>
            <p:cNvSpPr/>
            <p:nvPr/>
          </p:nvSpPr>
          <p:spPr>
            <a:xfrm>
              <a:off x="1507599" y="1409555"/>
              <a:ext cx="1097578" cy="464226"/>
            </a:xfrm>
            <a:prstGeom prst="roundRect">
              <a:avLst/>
            </a:prstGeom>
            <a:solidFill>
              <a:srgbClr val="8DBCD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Problem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254D4E-F301-4FC0-B147-72222D509F46}"/>
                </a:ext>
              </a:extLst>
            </p:cNvPr>
            <p:cNvSpPr/>
            <p:nvPr/>
          </p:nvSpPr>
          <p:spPr>
            <a:xfrm>
              <a:off x="4139295" y="3251521"/>
              <a:ext cx="832609" cy="464226"/>
            </a:xfrm>
            <a:prstGeom prst="roundRect">
              <a:avLst/>
            </a:prstGeom>
            <a:solidFill>
              <a:srgbClr val="3CECF1"/>
            </a:solidFill>
            <a:ln>
              <a:solidFill>
                <a:srgbClr val="3CECF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MV Boli" panose="02000500030200090000" pitchFamily="2" charset="0"/>
                  <a:cs typeface="MV Boli" panose="02000500030200090000" pitchFamily="2" charset="0"/>
                </a:rPr>
                <a:t>Why?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607763-513B-4E62-8963-2869E4B91DFD}"/>
                </a:ext>
              </a:extLst>
            </p:cNvPr>
            <p:cNvSpPr/>
            <p:nvPr/>
          </p:nvSpPr>
          <p:spPr>
            <a:xfrm>
              <a:off x="1507599" y="399268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📈 Population is rising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🛣️ Roads don’t follow modern designs</a:t>
              </a:r>
            </a:p>
            <a:p>
              <a:pPr algn="ctr"/>
              <a:r>
                <a:rPr lang="en-US" dirty="0">
                  <a:latin typeface="MV Boli" panose="02000500030200090000" pitchFamily="2" charset="0"/>
                  <a:cs typeface="MV Boli" panose="02000500030200090000" pitchFamily="2" charset="0"/>
                </a:rPr>
                <a:t>🔁 Traffic changes from day to day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2A0FCE-8011-4716-BF22-4B639DF804C1}"/>
              </a:ext>
            </a:extLst>
          </p:cNvPr>
          <p:cNvSpPr/>
          <p:nvPr/>
        </p:nvSpPr>
        <p:spPr>
          <a:xfrm rot="2526275">
            <a:off x="9641445" y="-4890793"/>
            <a:ext cx="11201400" cy="5715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D95FF5-AE67-46F8-BFC6-2E2506CF5C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6275">
            <a:off x="16677837" y="-1613176"/>
            <a:ext cx="2013895" cy="3574663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526275">
              <a:off x="20021702" y="-1377926"/>
              <a:ext cx="1301440" cy="1436932"/>
            </p:xfrm>
            <a:graphic>
              <a:graphicData uri="http://schemas.microsoft.com/office/drawing/2017/model3d">
                <am3d:model3d r:embed="rId8">
                  <am3d:spPr>
                    <a:xfrm rot="2526275">
                      <a:off x="0" y="0"/>
                      <a:ext cx="1301440" cy="1436932"/>
                    </a:xfrm>
                    <a:prstGeom prst="rect">
                      <a:avLst/>
                    </a:prstGeom>
                  </am3d:spPr>
                  <am3d:camera>
                    <am3d:pos x="0" y="0" z="66111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7" d="1000000"/>
                    <am3d:preTrans dx="-513107" dy="4894153" dz="7328094"/>
                    <am3d:scale>
                      <am3d:sx n="1000000" d="1000000"/>
                      <am3d:sy n="1000000" d="1000000"/>
                      <am3d:sz n="1000000" d="1000000"/>
                    </am3d:scale>
                    <am3d:rot ax="701597" ay="-312317" az="-6452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028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873AF105-566D-46B2-AF27-1BFA9916B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526275">
                <a:off x="20021702" y="-1377926"/>
                <a:ext cx="1301440" cy="143693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594388A-DD4F-49A8-AD62-5CEC4CF4CC6B}"/>
              </a:ext>
            </a:extLst>
          </p:cNvPr>
          <p:cNvSpPr/>
          <p:nvPr/>
        </p:nvSpPr>
        <p:spPr>
          <a:xfrm rot="2526275">
            <a:off x="11665504" y="-42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	In Baku, and other cities across Azerbaijan, moving around has become more of a challenge than it used to be.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61C577-C384-4ED0-87A9-8F1E474F66EB}"/>
              </a:ext>
            </a:extLst>
          </p:cNvPr>
          <p:cNvSpPr/>
          <p:nvPr/>
        </p:nvSpPr>
        <p:spPr>
          <a:xfrm rot="2526275">
            <a:off x="12894659" y="-6299970"/>
            <a:ext cx="1097578" cy="464226"/>
          </a:xfrm>
          <a:prstGeom prst="roundRect">
            <a:avLst/>
          </a:prstGeom>
          <a:solidFill>
            <a:srgbClr val="8DBCD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FD1D24-5A5D-4F7E-9D0D-CDA77B2A31DD}"/>
              </a:ext>
            </a:extLst>
          </p:cNvPr>
          <p:cNvSpPr/>
          <p:nvPr/>
        </p:nvSpPr>
        <p:spPr>
          <a:xfrm rot="2526275">
            <a:off x="13646352" y="-3257689"/>
            <a:ext cx="832609" cy="464226"/>
          </a:xfrm>
          <a:prstGeom prst="roundRect">
            <a:avLst/>
          </a:prstGeom>
          <a:solidFill>
            <a:srgbClr val="3CECF1"/>
          </a:solidFill>
          <a:ln>
            <a:solidFill>
              <a:srgbClr val="3CECF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Why?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0BE969-680D-4238-9CB5-22DCEAEED96B}"/>
              </a:ext>
            </a:extLst>
          </p:cNvPr>
          <p:cNvSpPr/>
          <p:nvPr/>
        </p:nvSpPr>
        <p:spPr>
          <a:xfrm rot="2526275">
            <a:off x="10363807" y="-27670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📈 Population is rising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🛣️ Roads don’t follow modern designs</a:t>
            </a:r>
          </a:p>
          <a:p>
            <a:pPr algn="ctr"/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🔁 Traffic changes from day to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E3E00-A5C1-400C-B8E2-2EEF7F13FF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429" y="807352"/>
            <a:ext cx="4143953" cy="525199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83A7501-ABD3-45D2-B587-BB489BC8131E}"/>
              </a:ext>
            </a:extLst>
          </p:cNvPr>
          <p:cNvSpPr txBox="1"/>
          <p:nvPr/>
        </p:nvSpPr>
        <p:spPr>
          <a:xfrm>
            <a:off x="5417489" y="944634"/>
            <a:ext cx="358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Dijkstra’s Algorithm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8" name="3D Model 67">
                <a:extLst>
                  <a:ext uri="{FF2B5EF4-FFF2-40B4-BE49-F238E27FC236}">
                    <a16:creationId xmlns:a16="http://schemas.microsoft.com/office/drawing/2014/main" id="{F90B6664-6A94-4458-AD9F-204EAD64C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094116"/>
                  </p:ext>
                </p:extLst>
              </p:nvPr>
            </p:nvGraphicFramePr>
            <p:xfrm>
              <a:off x="9710641" y="47473"/>
              <a:ext cx="1035697" cy="149178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35697" cy="1491785"/>
                    </a:xfrm>
                    <a:prstGeom prst="rect">
                      <a:avLst/>
                    </a:prstGeom>
                  </am3d:spPr>
                  <am3d:camera>
                    <am3d:pos x="0" y="0" z="63032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666" d="1000000"/>
                    <am3d:preTrans dx="-663647" dy="-22909189" dz="24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-43" ay="539540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6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8" name="3D Model 67">
                <a:extLst>
                  <a:ext uri="{FF2B5EF4-FFF2-40B4-BE49-F238E27FC236}">
                    <a16:creationId xmlns:a16="http://schemas.microsoft.com/office/drawing/2014/main" id="{F90B6664-6A94-4458-AD9F-204EAD64C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10641" y="47473"/>
                <a:ext cx="1035697" cy="1491785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95DC4DD-644D-4579-8F2D-CACF2FE7D0FB}"/>
              </a:ext>
            </a:extLst>
          </p:cNvPr>
          <p:cNvSpPr txBox="1"/>
          <p:nvPr/>
        </p:nvSpPr>
        <p:spPr>
          <a:xfrm>
            <a:off x="5784798" y="1668834"/>
            <a:ext cx="52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MV Boli" panose="02000500030200090000" pitchFamily="2" charset="0"/>
                <a:cs typeface="MV Boli" panose="02000500030200090000" pitchFamily="2" charset="0"/>
              </a:rPr>
              <a:t>d(u) = min(d(u), d(v) + w(u,v))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0A038-5C93-4C1F-96B7-C74773786284}"/>
              </a:ext>
            </a:extLst>
          </p:cNvPr>
          <p:cNvSpPr txBox="1"/>
          <p:nvPr/>
        </p:nvSpPr>
        <p:spPr>
          <a:xfrm>
            <a:off x="5385835" y="2450893"/>
            <a:ext cx="6088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d(u)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known shortest distance from the start node to node u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d(v)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current shortest distance from the start node to node v (a neighbor)</a:t>
            </a:r>
            <a:endParaRPr lang="az-Latn-AZ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w(u, v)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– the weight (or cost) of the edge between node v and node u (e.g., distance or traffic factor)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7EC3-9621-4AB2-A938-BC3E5FDEA2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0" y="5143892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0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1239</Words>
  <Application>Microsoft Office PowerPoint</Application>
  <PresentationFormat>Widescreen</PresentationFormat>
  <Paragraphs>304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MV Boli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Aʙꜱᴏʟᴜᴛᴇ Gᴀʀᴅᴇɴ</dc:creator>
  <cp:lastModifiedBy>Aʙꜱᴏʟᴜᴛᴇ Gᴀʀᴅᴇɴ</cp:lastModifiedBy>
  <cp:revision>55</cp:revision>
  <dcterms:created xsi:type="dcterms:W3CDTF">2025-05-03T19:10:47Z</dcterms:created>
  <dcterms:modified xsi:type="dcterms:W3CDTF">2025-05-06T23:12:12Z</dcterms:modified>
</cp:coreProperties>
</file>